
<file path=[Content_Types].xml><?xml version="1.0" encoding="utf-8"?>
<Types xmlns="http://schemas.openxmlformats.org/package/2006/content-types">
  <Default Extension="jpeg" ContentType="image/jpeg"/>
  <Default Extension="JPG" ContentType="image/.jpg"/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7" r:id="rId3"/>
  </p:sldIdLst>
  <p:sldSz cx="9144000" cy="6858000" type="screen4x3"/>
  <p:notesSz cx="7315200" cy="9601200"/>
  <p:custDataLst>
    <p:tags r:id="rId8"/>
  </p:custDataLst>
  <p:defaultTextStyle>
    <a:defPPr>
      <a:defRPr lang="en-US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EEF4"/>
    <a:srgbClr val="1552D1"/>
    <a:srgbClr val="1D41D5"/>
    <a:srgbClr val="FFFFFF"/>
    <a:srgbClr val="F9680D"/>
    <a:srgbClr val="A7ADCD"/>
    <a:srgbClr val="F2E6B4"/>
    <a:srgbClr val="00FF9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65"/>
  </p:normalViewPr>
  <p:slideViewPr>
    <p:cSldViewPr showGuides="1">
      <p:cViewPr varScale="1">
        <p:scale>
          <a:sx n="112" d="100"/>
          <a:sy n="112" d="100"/>
        </p:scale>
        <p:origin x="1620" y="96"/>
      </p:cViewPr>
      <p:guideLst>
        <p:guide orient="horz" pos="2098"/>
        <p:guide pos="28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ECC95BC-241A-4A72-BFB9-2DC7F864B041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/>
            <a:fld id="{9A0DB2DC-4C9A-4742-B13C-FB6460FD3503}" type="slidenum">
              <a:rPr lang="zh-CN" altLang="en-US" sz="1200" dirty="0">
                <a:ea typeface="等线" panose="02010600030101010101" pitchFamily="2" charset="-122"/>
              </a:rPr>
            </a:fld>
            <a:endParaRPr lang="zh-CN" altLang="en-US" sz="1200" dirty="0">
              <a:ea typeface="等线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en-US" altLang="en-US" dirty="0"/>
              <a:t>Click to edit Master title style</a:t>
            </a:r>
            <a:endParaRPr lang="en-US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en-US" altLang="en-US" dirty="0"/>
              <a:t>Click to edit Master text styles</a:t>
            </a:r>
            <a:endParaRPr lang="en-US" altLang="en-US" dirty="0"/>
          </a:p>
          <a:p>
            <a:pPr lvl="1"/>
            <a:r>
              <a:rPr lang="en-US" altLang="en-US" dirty="0"/>
              <a:t>Second level</a:t>
            </a:r>
            <a:endParaRPr lang="en-US" altLang="en-US" dirty="0"/>
          </a:p>
          <a:p>
            <a:pPr lvl="2"/>
            <a:r>
              <a:rPr lang="en-US" altLang="en-US" dirty="0"/>
              <a:t>Third level</a:t>
            </a:r>
            <a:endParaRPr lang="en-US" altLang="en-US" dirty="0"/>
          </a:p>
          <a:p>
            <a:pPr lvl="3"/>
            <a:r>
              <a:rPr lang="en-US" altLang="en-US" dirty="0"/>
              <a:t>Fourth level</a:t>
            </a:r>
            <a:endParaRPr lang="en-US" altLang="en-US" dirty="0"/>
          </a:p>
          <a:p>
            <a:pPr lvl="4"/>
            <a:r>
              <a:rPr lang="en-US" altLang="en-US" dirty="0"/>
              <a:t>Fifth level</a:t>
            </a:r>
            <a:endParaRPr lang="en-US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Arial" panose="020B0604020202020204" pitchFamily="34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tiff"/><Relationship Id="rId8" Type="http://schemas.openxmlformats.org/officeDocument/2006/relationships/image" Target="../media/image8.tiff"/><Relationship Id="rId7" Type="http://schemas.openxmlformats.org/officeDocument/2006/relationships/image" Target="../media/image7.tiff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1" Type="http://schemas.openxmlformats.org/officeDocument/2006/relationships/notesSlide" Target="../notesSlides/notesSlide1.xml"/><Relationship Id="rId20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9" Type="http://schemas.openxmlformats.org/officeDocument/2006/relationships/image" Target="../media/image19.jpeg"/><Relationship Id="rId18" Type="http://schemas.openxmlformats.org/officeDocument/2006/relationships/image" Target="../media/image18.jpeg"/><Relationship Id="rId17" Type="http://schemas.openxmlformats.org/officeDocument/2006/relationships/image" Target="../media/image17.png"/><Relationship Id="rId16" Type="http://schemas.openxmlformats.org/officeDocument/2006/relationships/image" Target="../media/image16.png"/><Relationship Id="rId15" Type="http://schemas.openxmlformats.org/officeDocument/2006/relationships/image" Target="../media/image15.png"/><Relationship Id="rId14" Type="http://schemas.openxmlformats.org/officeDocument/2006/relationships/image" Target="../media/image14.png"/><Relationship Id="rId13" Type="http://schemas.openxmlformats.org/officeDocument/2006/relationships/image" Target="../media/image13.tiff"/><Relationship Id="rId12" Type="http://schemas.openxmlformats.org/officeDocument/2006/relationships/image" Target="../media/image12.tiff"/><Relationship Id="rId11" Type="http://schemas.openxmlformats.org/officeDocument/2006/relationships/image" Target="../media/image11.tiff"/><Relationship Id="rId10" Type="http://schemas.openxmlformats.org/officeDocument/2006/relationships/image" Target="../media/image10.tiff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255905" y="179705"/>
            <a:ext cx="8617585" cy="6573520"/>
            <a:chOff x="403" y="283"/>
            <a:chExt cx="13571" cy="10352"/>
          </a:xfrm>
        </p:grpSpPr>
        <p:grpSp>
          <p:nvGrpSpPr>
            <p:cNvPr id="4" name="Group 3"/>
            <p:cNvGrpSpPr/>
            <p:nvPr/>
          </p:nvGrpSpPr>
          <p:grpSpPr>
            <a:xfrm rot="0">
              <a:off x="8749" y="283"/>
              <a:ext cx="5124" cy="2886"/>
              <a:chOff x="605533" y="2538329"/>
              <a:chExt cx="5681703" cy="2241436"/>
            </a:xfrm>
          </p:grpSpPr>
          <p:pic>
            <p:nvPicPr>
              <p:cNvPr id="255" name="Picture 19" descr="E18.5 Axin KO Fibula.1.tif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313" t="7152" r="3531" b="37190"/>
              <a:stretch>
                <a:fillRect/>
              </a:stretch>
            </p:blipFill>
            <p:spPr bwMode="auto">
              <a:xfrm>
                <a:off x="785773" y="2899250"/>
                <a:ext cx="1358542" cy="162472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6" name="Picture 255" descr="rx280.9X4.1 6.2.2014.tif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216" r="3813"/>
              <a:stretch>
                <a:fillRect/>
              </a:stretch>
            </p:blipFill>
            <p:spPr bwMode="auto">
              <a:xfrm>
                <a:off x="3789082" y="2900234"/>
                <a:ext cx="1465608" cy="1620324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7" name="Picture 1" descr="rx212X4 K.J 1.13.2014.2.tif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310" r="13235"/>
              <a:stretch>
                <a:fillRect/>
              </a:stretch>
            </p:blipFill>
            <p:spPr bwMode="auto">
              <a:xfrm>
                <a:off x="2228400" y="2898361"/>
                <a:ext cx="1474591" cy="1622196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258" name="Straight Arrow Connector 27"/>
              <p:cNvCxnSpPr>
                <a:cxnSpLocks noChangeShapeType="1"/>
              </p:cNvCxnSpPr>
              <p:nvPr/>
            </p:nvCxnSpPr>
            <p:spPr bwMode="auto">
              <a:xfrm flipH="1">
                <a:off x="4533388" y="3624874"/>
                <a:ext cx="257273" cy="244647"/>
              </a:xfrm>
              <a:prstGeom prst="straightConnector1">
                <a:avLst/>
              </a:prstGeom>
              <a:noFill/>
              <a:ln w="12700" algn="ctr">
                <a:solidFill>
                  <a:srgbClr val="FF0000"/>
                </a:solidFill>
                <a:rou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9" name="TextBox 10"/>
              <p:cNvSpPr txBox="1">
                <a:spLocks noChangeArrowheads="1"/>
              </p:cNvSpPr>
              <p:nvPr/>
            </p:nvSpPr>
            <p:spPr bwMode="auto">
              <a:xfrm>
                <a:off x="1020280" y="2655605"/>
                <a:ext cx="4223941" cy="2430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700" b="0" i="1" dirty="0">
                    <a:ea typeface="Malgun Gothic" panose="020B0503020000020004" pitchFamily="34" charset="-127"/>
                  </a:rPr>
                  <a:t>Axin1 </a:t>
                </a:r>
                <a:r>
                  <a:rPr lang="en-US" altLang="en-US" sz="700" b="0" dirty="0">
                    <a:ea typeface="Malgun Gothic" panose="020B0503020000020004" pitchFamily="34" charset="-127"/>
                  </a:rPr>
                  <a:t>cKO                       </a:t>
                </a:r>
                <a:r>
                  <a:rPr lang="en-US" altLang="en-US" sz="700" b="0" i="0" dirty="0" err="1">
                    <a:ea typeface="Malgun Gothic" panose="020B0503020000020004" pitchFamily="34" charset="-127"/>
                  </a:rPr>
                  <a:t>Cre</a:t>
                </a:r>
                <a:r>
                  <a:rPr lang="en-US" altLang="en-US" sz="700" b="0" i="0" baseline="30000" dirty="0">
                    <a:ea typeface="Malgun Gothic" panose="020B0503020000020004" pitchFamily="34" charset="-127"/>
                  </a:rPr>
                  <a:t>- </a:t>
                </a:r>
                <a:r>
                  <a:rPr lang="en-US" altLang="en-US" sz="700" b="0" i="0" dirty="0">
                    <a:ea typeface="Malgun Gothic" panose="020B0503020000020004" pitchFamily="34" charset="-127"/>
                  </a:rPr>
                  <a:t>  </a:t>
                </a:r>
                <a:r>
                  <a:rPr lang="en-US" altLang="en-US" sz="700" b="0" dirty="0">
                    <a:ea typeface="Malgun Gothic" panose="020B0503020000020004" pitchFamily="34" charset="-127"/>
                  </a:rPr>
                  <a:t>                   </a:t>
                </a:r>
                <a:r>
                  <a:rPr lang="en-US" altLang="en-US" sz="700" b="0" i="1" dirty="0">
                    <a:ea typeface="Malgun Gothic" panose="020B0503020000020004" pitchFamily="34" charset="-127"/>
                  </a:rPr>
                  <a:t>Axin1 </a:t>
                </a:r>
                <a:r>
                  <a:rPr lang="en-US" altLang="en-US" sz="700" b="0" dirty="0">
                    <a:ea typeface="Malgun Gothic" panose="020B0503020000020004" pitchFamily="34" charset="-127"/>
                  </a:rPr>
                  <a:t>cKO</a:t>
                </a:r>
                <a:endParaRPr lang="en-US" altLang="en-US" sz="700" b="0" baseline="30000" dirty="0">
                  <a:ea typeface="Malgun Gothic" panose="020B0503020000020004" pitchFamily="34" charset="-127"/>
                </a:endParaRPr>
              </a:p>
            </p:txBody>
          </p:sp>
          <p:sp>
            <p:nvSpPr>
              <p:cNvPr id="260" name="TextBox 108"/>
              <p:cNvSpPr txBox="1">
                <a:spLocks noChangeArrowheads="1"/>
              </p:cNvSpPr>
              <p:nvPr/>
            </p:nvSpPr>
            <p:spPr bwMode="auto">
              <a:xfrm>
                <a:off x="1064633" y="4536671"/>
                <a:ext cx="4374755" cy="2430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700" b="0" i="0" dirty="0">
                    <a:ea typeface="Malgun Gothic" panose="020B0503020000020004" pitchFamily="34" charset="-127"/>
                  </a:rPr>
                  <a:t>Vehicle                    Dorsomorphin           </a:t>
                </a:r>
                <a:r>
                  <a:rPr lang="en-US" altLang="en-US" sz="700" b="0" i="0" dirty="0" err="1">
                    <a:ea typeface="Malgun Gothic" panose="020B0503020000020004" pitchFamily="34" charset="-127"/>
                  </a:rPr>
                  <a:t>Dorsomorphin</a:t>
                </a:r>
                <a:endParaRPr lang="en-US" altLang="en-US" sz="700" b="0" i="0" dirty="0">
                  <a:ea typeface="Malgun Gothic" panose="020B0503020000020004" pitchFamily="34" charset="-127"/>
                </a:endParaRPr>
              </a:p>
            </p:txBody>
          </p:sp>
          <p:cxnSp>
            <p:nvCxnSpPr>
              <p:cNvPr id="261" name="Straight Arrow Connector 27"/>
              <p:cNvCxnSpPr>
                <a:cxnSpLocks noChangeShapeType="1"/>
              </p:cNvCxnSpPr>
              <p:nvPr/>
            </p:nvCxnSpPr>
            <p:spPr bwMode="auto">
              <a:xfrm>
                <a:off x="1000975" y="3885771"/>
                <a:ext cx="241609" cy="232614"/>
              </a:xfrm>
              <a:prstGeom prst="straightConnector1">
                <a:avLst/>
              </a:prstGeom>
              <a:noFill/>
              <a:ln w="12700" algn="ctr">
                <a:solidFill>
                  <a:srgbClr val="00FF99"/>
                </a:solidFill>
                <a:rou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2" name="Straight Connector 261"/>
              <p:cNvCxnSpPr/>
              <p:nvPr/>
            </p:nvCxnSpPr>
            <p:spPr bwMode="auto">
              <a:xfrm>
                <a:off x="3453057" y="4448438"/>
                <a:ext cx="209372" cy="0"/>
              </a:xfrm>
              <a:prstGeom prst="line">
                <a:avLst/>
              </a:prstGeom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Straight Connector 262"/>
              <p:cNvCxnSpPr/>
              <p:nvPr/>
            </p:nvCxnSpPr>
            <p:spPr bwMode="auto">
              <a:xfrm>
                <a:off x="4969489" y="4443215"/>
                <a:ext cx="209372" cy="0"/>
              </a:xfrm>
              <a:prstGeom prst="line">
                <a:avLst/>
              </a:prstGeom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Straight Connector 263"/>
              <p:cNvCxnSpPr/>
              <p:nvPr/>
            </p:nvCxnSpPr>
            <p:spPr bwMode="auto">
              <a:xfrm>
                <a:off x="1360965" y="4443215"/>
                <a:ext cx="155840" cy="0"/>
              </a:xfrm>
              <a:prstGeom prst="line">
                <a:avLst/>
              </a:prstGeom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6" name="TextBox 49"/>
              <p:cNvSpPr txBox="1">
                <a:spLocks noChangeArrowheads="1"/>
              </p:cNvSpPr>
              <p:nvPr/>
            </p:nvSpPr>
            <p:spPr bwMode="auto">
              <a:xfrm>
                <a:off x="2336930" y="3766829"/>
                <a:ext cx="454285" cy="3032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0" i="0" dirty="0">
                    <a:solidFill>
                      <a:srgbClr val="FFFF00"/>
                    </a:solidFill>
                    <a:ea typeface="Malgun Gothic" panose="020B0503020000020004" pitchFamily="34" charset="-127"/>
                  </a:rPr>
                  <a:t>T</a:t>
                </a:r>
                <a:endParaRPr lang="en-US" altLang="en-US" sz="1400" b="0" i="0" dirty="0">
                  <a:solidFill>
                    <a:srgbClr val="FFFF00"/>
                  </a:solidFill>
                  <a:ea typeface="Malgun Gothic" panose="020B0503020000020004" pitchFamily="34" charset="-127"/>
                </a:endParaRPr>
              </a:p>
            </p:txBody>
          </p:sp>
          <p:sp>
            <p:nvSpPr>
              <p:cNvPr id="267" name="TextBox 49"/>
              <p:cNvSpPr txBox="1">
                <a:spLocks noChangeArrowheads="1"/>
              </p:cNvSpPr>
              <p:nvPr/>
            </p:nvSpPr>
            <p:spPr bwMode="auto">
              <a:xfrm>
                <a:off x="3860538" y="3715252"/>
                <a:ext cx="425537" cy="3916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0" i="0" dirty="0">
                    <a:solidFill>
                      <a:srgbClr val="FFFF00"/>
                    </a:solidFill>
                    <a:ea typeface="Malgun Gothic" panose="020B0503020000020004" pitchFamily="34" charset="-127"/>
                  </a:rPr>
                  <a:t>T</a:t>
                </a:r>
                <a:endParaRPr lang="en-US" altLang="en-US" sz="1400" b="0" i="0" dirty="0">
                  <a:solidFill>
                    <a:srgbClr val="FFFF00"/>
                  </a:solidFill>
                  <a:ea typeface="Malgun Gothic" panose="020B0503020000020004" pitchFamily="34" charset="-127"/>
                </a:endParaRPr>
              </a:p>
            </p:txBody>
          </p:sp>
          <p:sp>
            <p:nvSpPr>
              <p:cNvPr id="268" name="TextBox 49"/>
              <p:cNvSpPr txBox="1">
                <a:spLocks noChangeArrowheads="1"/>
              </p:cNvSpPr>
              <p:nvPr/>
            </p:nvSpPr>
            <p:spPr bwMode="auto">
              <a:xfrm>
                <a:off x="1064633" y="3255185"/>
                <a:ext cx="445793" cy="4256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0" i="0" dirty="0">
                    <a:solidFill>
                      <a:srgbClr val="FFFF00"/>
                    </a:solidFill>
                    <a:ea typeface="Malgun Gothic" panose="020B0503020000020004" pitchFamily="34" charset="-127"/>
                  </a:rPr>
                  <a:t>T</a:t>
                </a:r>
                <a:endParaRPr lang="en-US" altLang="en-US" sz="1400" b="0" i="0" dirty="0">
                  <a:solidFill>
                    <a:srgbClr val="FFFF00"/>
                  </a:solidFill>
                  <a:ea typeface="Malgun Gothic" panose="020B0503020000020004" pitchFamily="34" charset="-127"/>
                </a:endParaRPr>
              </a:p>
            </p:txBody>
          </p:sp>
          <p:sp>
            <p:nvSpPr>
              <p:cNvPr id="269" name="TextBox 49"/>
              <p:cNvSpPr txBox="1">
                <a:spLocks noChangeArrowheads="1"/>
              </p:cNvSpPr>
              <p:nvPr/>
            </p:nvSpPr>
            <p:spPr bwMode="auto">
              <a:xfrm>
                <a:off x="2667950" y="3054532"/>
                <a:ext cx="478315" cy="369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0" i="0" dirty="0">
                    <a:ea typeface="Malgun Gothic" panose="020B0503020000020004" pitchFamily="34" charset="-127"/>
                  </a:rPr>
                  <a:t>F</a:t>
                </a:r>
                <a:endParaRPr lang="en-US" altLang="en-US" sz="1400" b="0" i="0" dirty="0">
                  <a:ea typeface="Malgun Gothic" panose="020B0503020000020004" pitchFamily="34" charset="-127"/>
                </a:endParaRPr>
              </a:p>
            </p:txBody>
          </p:sp>
          <p:sp>
            <p:nvSpPr>
              <p:cNvPr id="270" name="TextBox 49"/>
              <p:cNvSpPr txBox="1">
                <a:spLocks noChangeArrowheads="1"/>
              </p:cNvSpPr>
              <p:nvPr/>
            </p:nvSpPr>
            <p:spPr bwMode="auto">
              <a:xfrm>
                <a:off x="1555892" y="3063350"/>
                <a:ext cx="621005" cy="4201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0" i="0" dirty="0">
                    <a:solidFill>
                      <a:srgbClr val="FFFF00"/>
                    </a:solidFill>
                    <a:ea typeface="Malgun Gothic" panose="020B0503020000020004" pitchFamily="34" charset="-127"/>
                  </a:rPr>
                  <a:t>F</a:t>
                </a:r>
                <a:endParaRPr lang="en-US" altLang="en-US" sz="1400" b="0" i="0" dirty="0">
                  <a:solidFill>
                    <a:srgbClr val="FFFF00"/>
                  </a:solidFill>
                  <a:ea typeface="Malgun Gothic" panose="020B0503020000020004" pitchFamily="34" charset="-127"/>
                </a:endParaRPr>
              </a:p>
            </p:txBody>
          </p:sp>
          <p:sp>
            <p:nvSpPr>
              <p:cNvPr id="271" name="TextBox 49"/>
              <p:cNvSpPr txBox="1">
                <a:spLocks noChangeArrowheads="1"/>
              </p:cNvSpPr>
              <p:nvPr/>
            </p:nvSpPr>
            <p:spPr bwMode="auto">
              <a:xfrm>
                <a:off x="4327781" y="3050275"/>
                <a:ext cx="516295" cy="357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0" i="0" dirty="0">
                    <a:solidFill>
                      <a:srgbClr val="FFFF00"/>
                    </a:solidFill>
                    <a:ea typeface="Malgun Gothic" panose="020B0503020000020004" pitchFamily="34" charset="-127"/>
                  </a:rPr>
                  <a:t>F</a:t>
                </a:r>
                <a:endParaRPr lang="en-US" altLang="en-US" sz="1400" b="0" i="0" dirty="0">
                  <a:solidFill>
                    <a:srgbClr val="FFFF00"/>
                  </a:solidFill>
                  <a:ea typeface="Malgun Gothic" panose="020B0503020000020004" pitchFamily="34" charset="-127"/>
                </a:endParaRPr>
              </a:p>
            </p:txBody>
          </p:sp>
          <p:sp>
            <p:nvSpPr>
              <p:cNvPr id="273" name="TextBox 1"/>
              <p:cNvSpPr txBox="1">
                <a:spLocks noChangeArrowheads="1"/>
              </p:cNvSpPr>
              <p:nvPr/>
            </p:nvSpPr>
            <p:spPr bwMode="auto">
              <a:xfrm>
                <a:off x="5262578" y="3546226"/>
                <a:ext cx="1024658" cy="3751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700" b="0" i="0" dirty="0"/>
                  <a:t>E18.5 embryos</a:t>
                </a:r>
                <a:endParaRPr lang="en-US" altLang="en-US" sz="700" b="0" i="0" dirty="0"/>
              </a:p>
            </p:txBody>
          </p:sp>
          <p:sp>
            <p:nvSpPr>
              <p:cNvPr id="190" name="Text Box 12"/>
              <p:cNvSpPr txBox="1">
                <a:spLocks noChangeArrowheads="1"/>
              </p:cNvSpPr>
              <p:nvPr/>
            </p:nvSpPr>
            <p:spPr bwMode="auto">
              <a:xfrm>
                <a:off x="605533" y="2538329"/>
                <a:ext cx="531423" cy="29979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1000" b="1" i="0" dirty="0"/>
                  <a:t>F</a:t>
                </a:r>
                <a:endParaRPr lang="en-US" altLang="en-US" sz="1000" b="1" i="0" dirty="0"/>
              </a:p>
            </p:txBody>
          </p:sp>
          <p:sp>
            <p:nvSpPr>
              <p:cNvPr id="294" name="TextBox 67"/>
              <p:cNvSpPr txBox="1">
                <a:spLocks noChangeArrowheads="1"/>
              </p:cNvSpPr>
              <p:nvPr/>
            </p:nvSpPr>
            <p:spPr bwMode="auto">
              <a:xfrm>
                <a:off x="4627648" y="4259403"/>
                <a:ext cx="839465" cy="2058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500" b="0" i="0" dirty="0">
                    <a:ea typeface="Malgun Gothic" panose="020B0503020000020004" pitchFamily="34" charset="-127"/>
                  </a:rPr>
                  <a:t>200 mm</a:t>
                </a:r>
                <a:endParaRPr lang="en-US" altLang="en-US" sz="500" b="0" i="0" dirty="0">
                  <a:ea typeface="Malgun Gothic" panose="020B0503020000020004" pitchFamily="34" charset="-127"/>
                </a:endParaRPr>
              </a:p>
            </p:txBody>
          </p:sp>
          <p:sp>
            <p:nvSpPr>
              <p:cNvPr id="295" name="TextBox 67"/>
              <p:cNvSpPr txBox="1">
                <a:spLocks noChangeArrowheads="1"/>
              </p:cNvSpPr>
              <p:nvPr/>
            </p:nvSpPr>
            <p:spPr bwMode="auto">
              <a:xfrm>
                <a:off x="3110939" y="4275448"/>
                <a:ext cx="756183" cy="2078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500" b="0" i="0" dirty="0">
                    <a:ea typeface="Malgun Gothic" panose="020B0503020000020004" pitchFamily="34" charset="-127"/>
                  </a:rPr>
                  <a:t>200 mm</a:t>
                </a:r>
                <a:endParaRPr lang="en-US" altLang="en-US" sz="500" b="0" i="0" dirty="0">
                  <a:ea typeface="Malgun Gothic" panose="020B0503020000020004" pitchFamily="34" charset="-127"/>
                </a:endParaRPr>
              </a:p>
            </p:txBody>
          </p:sp>
          <p:sp>
            <p:nvSpPr>
              <p:cNvPr id="296" name="TextBox 67"/>
              <p:cNvSpPr txBox="1">
                <a:spLocks noChangeArrowheads="1"/>
              </p:cNvSpPr>
              <p:nvPr/>
            </p:nvSpPr>
            <p:spPr bwMode="auto">
              <a:xfrm>
                <a:off x="1066316" y="4275397"/>
                <a:ext cx="819193" cy="2078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500" b="0" i="0" dirty="0">
                    <a:ea typeface="Malgun Gothic" panose="020B0503020000020004" pitchFamily="34" charset="-127"/>
                  </a:rPr>
                  <a:t>200 mm</a:t>
                </a:r>
                <a:endParaRPr lang="en-US" altLang="en-US" sz="500" b="0" i="0" dirty="0">
                  <a:ea typeface="Malgun Gothic" panose="020B0503020000020004" pitchFamily="34" charset="-127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 rot="0">
              <a:off x="403" y="3169"/>
              <a:ext cx="3869" cy="4096"/>
              <a:chOff x="5971912" y="2587096"/>
              <a:chExt cx="3255839" cy="2778964"/>
            </a:xfrm>
          </p:grpSpPr>
          <p:sp>
            <p:nvSpPr>
              <p:cNvPr id="19608" name="Text Box 12"/>
              <p:cNvSpPr txBox="1">
                <a:spLocks noChangeArrowheads="1"/>
              </p:cNvSpPr>
              <p:nvPr/>
            </p:nvSpPr>
            <p:spPr bwMode="auto">
              <a:xfrm>
                <a:off x="5971912" y="2587096"/>
                <a:ext cx="406609" cy="26188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1000" b="1" i="0" dirty="0"/>
                  <a:t>G</a:t>
                </a:r>
                <a:endParaRPr lang="en-US" altLang="en-US" sz="1000" b="1" i="0" dirty="0"/>
              </a:p>
            </p:txBody>
          </p:sp>
          <p:pic>
            <p:nvPicPr>
              <p:cNvPr id="19609" name="Picture 3" descr="R4986HL23.TIF"/>
              <p:cNvPicPr>
                <a:picLocks noChangeAspect="1"/>
              </p:cNvPicPr>
              <p:nvPr/>
            </p:nvPicPr>
            <p:blipFill>
              <a:blip r:embed="rId4"/>
              <a:srcRect l="26163" r="26163"/>
              <a:stretch>
                <a:fillRect/>
              </a:stretch>
            </p:blipFill>
            <p:spPr bwMode="auto">
              <a:xfrm>
                <a:off x="6094573" y="2876103"/>
                <a:ext cx="961649" cy="20097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99" name="Straight Connector 4"/>
              <p:cNvCxnSpPr/>
              <p:nvPr/>
            </p:nvCxnSpPr>
            <p:spPr bwMode="auto">
              <a:xfrm>
                <a:off x="6172849" y="4813544"/>
                <a:ext cx="358325" cy="0"/>
              </a:xfrm>
              <a:prstGeom prst="line">
                <a:avLst/>
              </a:prstGeom>
              <a:ln w="127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9611" name="Picture 3" descr="R2912HL10.TIF"/>
              <p:cNvPicPr>
                <a:picLocks noChangeAspect="1"/>
              </p:cNvPicPr>
              <p:nvPr/>
            </p:nvPicPr>
            <p:blipFill>
              <a:blip r:embed="rId5"/>
              <a:srcRect l="26163" r="26163"/>
              <a:stretch>
                <a:fillRect/>
              </a:stretch>
            </p:blipFill>
            <p:spPr bwMode="auto">
              <a:xfrm>
                <a:off x="7104790" y="2876103"/>
                <a:ext cx="961649" cy="20097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97" name="Straight Connector 96"/>
              <p:cNvCxnSpPr/>
              <p:nvPr/>
            </p:nvCxnSpPr>
            <p:spPr bwMode="auto">
              <a:xfrm>
                <a:off x="7737478" y="4809820"/>
                <a:ext cx="268744" cy="0"/>
              </a:xfrm>
              <a:prstGeom prst="line">
                <a:avLst/>
              </a:prstGeom>
              <a:ln w="127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9613" name="Picture 4" descr="R4775HL10.TIF"/>
              <p:cNvPicPr>
                <a:picLocks noChangeAspect="1"/>
              </p:cNvPicPr>
              <p:nvPr/>
            </p:nvPicPr>
            <p:blipFill>
              <a:blip r:embed="rId6"/>
              <a:srcRect l="26163" r="26163"/>
              <a:stretch>
                <a:fillRect/>
              </a:stretch>
            </p:blipFill>
            <p:spPr bwMode="auto">
              <a:xfrm>
                <a:off x="8115008" y="2876103"/>
                <a:ext cx="961649" cy="20097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95" name="Straight Connector 7"/>
              <p:cNvCxnSpPr/>
              <p:nvPr/>
            </p:nvCxnSpPr>
            <p:spPr bwMode="auto">
              <a:xfrm>
                <a:off x="8716740" y="4809821"/>
                <a:ext cx="295726" cy="0"/>
              </a:xfrm>
              <a:prstGeom prst="line">
                <a:avLst/>
              </a:prstGeom>
              <a:ln w="127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615" name="TextBox 89"/>
              <p:cNvSpPr txBox="1">
                <a:spLocks noChangeArrowheads="1"/>
              </p:cNvSpPr>
              <p:nvPr/>
            </p:nvSpPr>
            <p:spPr bwMode="auto">
              <a:xfrm>
                <a:off x="8610580" y="4624274"/>
                <a:ext cx="506615" cy="19605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en-US" sz="600" b="0" i="0" dirty="0">
                    <a:solidFill>
                      <a:schemeClr val="bg1"/>
                    </a:solidFill>
                  </a:rPr>
                  <a:t>5 mm</a:t>
                </a:r>
                <a:endParaRPr lang="en-US" altLang="en-US" sz="600" b="0" i="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616" name="TextBox 89"/>
              <p:cNvSpPr txBox="1">
                <a:spLocks noChangeArrowheads="1"/>
              </p:cNvSpPr>
              <p:nvPr/>
            </p:nvSpPr>
            <p:spPr bwMode="auto">
              <a:xfrm>
                <a:off x="7599875" y="4624274"/>
                <a:ext cx="544485" cy="19605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en-US" sz="600" b="0" i="0" dirty="0">
                    <a:solidFill>
                      <a:schemeClr val="bg1"/>
                    </a:solidFill>
                  </a:rPr>
                  <a:t>5 mm</a:t>
                </a:r>
                <a:endParaRPr lang="en-US" altLang="en-US" sz="600" b="0" i="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617" name="TextBox 89"/>
              <p:cNvSpPr txBox="1">
                <a:spLocks noChangeArrowheads="1"/>
              </p:cNvSpPr>
              <p:nvPr/>
            </p:nvSpPr>
            <p:spPr bwMode="auto">
              <a:xfrm>
                <a:off x="6062358" y="4628345"/>
                <a:ext cx="552059" cy="19605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en-US" sz="600" b="0" i="0" dirty="0">
                    <a:solidFill>
                      <a:schemeClr val="bg1"/>
                    </a:solidFill>
                  </a:rPr>
                  <a:t>5 mm</a:t>
                </a:r>
                <a:endParaRPr lang="en-US" altLang="en-US" sz="600" b="0" i="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618" name="TextBox 122"/>
              <p:cNvSpPr txBox="1">
                <a:spLocks noChangeArrowheads="1"/>
              </p:cNvSpPr>
              <p:nvPr/>
            </p:nvSpPr>
            <p:spPr bwMode="auto">
              <a:xfrm>
                <a:off x="6238674" y="2663762"/>
                <a:ext cx="2814041" cy="21235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en-US" sz="700" b="0" i="1" dirty="0"/>
                  <a:t>Axin1 </a:t>
                </a:r>
                <a:r>
                  <a:rPr lang="en-US" altLang="en-US" sz="700" b="0" dirty="0"/>
                  <a:t>cKO  </a:t>
                </a:r>
                <a:r>
                  <a:rPr lang="en-US" altLang="en-US" sz="700" b="0" i="0" dirty="0"/>
                  <a:t>               </a:t>
                </a:r>
                <a:r>
                  <a:rPr lang="en-US" altLang="en-US" sz="700" b="0" i="0" dirty="0" err="1"/>
                  <a:t>Cre</a:t>
                </a:r>
                <a:r>
                  <a:rPr lang="en-US" altLang="en-US" sz="700" b="0" i="0" baseline="30000" dirty="0"/>
                  <a:t>- </a:t>
                </a:r>
                <a:r>
                  <a:rPr lang="en-US" altLang="en-US" sz="700" b="0" i="0" dirty="0"/>
                  <a:t>                  </a:t>
                </a:r>
                <a:r>
                  <a:rPr lang="en-US" altLang="en-US" sz="700" b="0" i="1" dirty="0"/>
                  <a:t>Axin1 </a:t>
                </a:r>
                <a:r>
                  <a:rPr lang="en-US" altLang="en-US" sz="700" b="0" dirty="0"/>
                  <a:t>cKO</a:t>
                </a:r>
                <a:endParaRPr lang="en-US" altLang="en-US" sz="700" b="0" baseline="30000" dirty="0"/>
              </a:p>
            </p:txBody>
          </p:sp>
          <p:sp>
            <p:nvSpPr>
              <p:cNvPr id="19620" name="TextBox 108"/>
              <p:cNvSpPr txBox="1">
                <a:spLocks noChangeArrowheads="1"/>
              </p:cNvSpPr>
              <p:nvPr/>
            </p:nvSpPr>
            <p:spPr bwMode="auto">
              <a:xfrm>
                <a:off x="6282229" y="4881270"/>
                <a:ext cx="2935632" cy="21372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en-US" sz="700" b="0" i="0" dirty="0"/>
                  <a:t>Vehicle             Dorsomorphin        </a:t>
                </a:r>
                <a:r>
                  <a:rPr lang="en-US" altLang="en-US" sz="700" b="0" i="0" dirty="0" err="1"/>
                  <a:t>Dorsomorphin</a:t>
                </a:r>
                <a:r>
                  <a:rPr lang="en-US" altLang="en-US" sz="700" b="0" i="0" dirty="0"/>
                  <a:t>   </a:t>
                </a:r>
                <a:endParaRPr lang="en-US" altLang="en-US" sz="700" b="0" i="0" dirty="0"/>
              </a:p>
            </p:txBody>
          </p:sp>
          <p:sp>
            <p:nvSpPr>
              <p:cNvPr id="19621" name="TextBox 49"/>
              <p:cNvSpPr txBox="1">
                <a:spLocks noChangeArrowheads="1"/>
              </p:cNvSpPr>
              <p:nvPr/>
            </p:nvSpPr>
            <p:spPr bwMode="auto">
              <a:xfrm>
                <a:off x="8404399" y="3268853"/>
                <a:ext cx="276029" cy="17570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/>
              <a:lstStyle/>
              <a:p>
                <a:r>
                  <a:rPr lang="en-US" altLang="en-US" sz="1000" i="0" dirty="0">
                    <a:solidFill>
                      <a:srgbClr val="FFFF00"/>
                    </a:solidFill>
                  </a:rPr>
                  <a:t>F</a:t>
                </a:r>
                <a:endParaRPr lang="en-US" altLang="en-US" sz="1000" i="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9622" name="TextBox 49"/>
              <p:cNvSpPr txBox="1">
                <a:spLocks noChangeArrowheads="1"/>
              </p:cNvSpPr>
              <p:nvPr/>
            </p:nvSpPr>
            <p:spPr bwMode="auto">
              <a:xfrm>
                <a:off x="7418941" y="3268853"/>
                <a:ext cx="248258" cy="22183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/>
              <a:lstStyle/>
              <a:p>
                <a:r>
                  <a:rPr lang="en-US" altLang="en-US" sz="1000" i="0" dirty="0">
                    <a:solidFill>
                      <a:srgbClr val="FFFF00"/>
                    </a:solidFill>
                  </a:rPr>
                  <a:t>F</a:t>
                </a:r>
                <a:endParaRPr lang="en-US" altLang="en-US" sz="1000" i="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9623" name="TextBox 49"/>
              <p:cNvSpPr txBox="1">
                <a:spLocks noChangeArrowheads="1"/>
              </p:cNvSpPr>
              <p:nvPr/>
            </p:nvSpPr>
            <p:spPr bwMode="auto">
              <a:xfrm>
                <a:off x="6356060" y="3319054"/>
                <a:ext cx="274346" cy="24218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/>
              <a:lstStyle/>
              <a:p>
                <a:r>
                  <a:rPr lang="en-US" altLang="en-US" sz="1000" i="0" dirty="0">
                    <a:solidFill>
                      <a:srgbClr val="FFFF00"/>
                    </a:solidFill>
                  </a:rPr>
                  <a:t>F</a:t>
                </a:r>
                <a:endParaRPr lang="en-US" altLang="en-US" sz="1000" i="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9624" name="TextBox 49"/>
              <p:cNvSpPr txBox="1">
                <a:spLocks noChangeArrowheads="1"/>
              </p:cNvSpPr>
              <p:nvPr/>
            </p:nvSpPr>
            <p:spPr bwMode="auto">
              <a:xfrm>
                <a:off x="8252921" y="3773575"/>
                <a:ext cx="290336" cy="25439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/>
              <a:lstStyle/>
              <a:p>
                <a:r>
                  <a:rPr lang="en-US" altLang="en-US" sz="1000" i="0">
                    <a:solidFill>
                      <a:srgbClr val="FFFF00"/>
                    </a:solidFill>
                  </a:rPr>
                  <a:t>T</a:t>
                </a:r>
                <a:endParaRPr lang="en-US" altLang="en-US" sz="1000" i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9625" name="TextBox 49"/>
              <p:cNvSpPr txBox="1">
                <a:spLocks noChangeArrowheads="1"/>
              </p:cNvSpPr>
              <p:nvPr/>
            </p:nvSpPr>
            <p:spPr bwMode="auto">
              <a:xfrm>
                <a:off x="7312063" y="3810208"/>
                <a:ext cx="263406" cy="25303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/>
              <a:lstStyle/>
              <a:p>
                <a:r>
                  <a:rPr lang="en-US" altLang="en-US" sz="1000" i="0">
                    <a:solidFill>
                      <a:srgbClr val="FFFF00"/>
                    </a:solidFill>
                  </a:rPr>
                  <a:t>T</a:t>
                </a:r>
                <a:endParaRPr lang="en-US" altLang="en-US" sz="1000" i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9626" name="TextBox 49"/>
              <p:cNvSpPr txBox="1">
                <a:spLocks noChangeArrowheads="1"/>
              </p:cNvSpPr>
              <p:nvPr/>
            </p:nvSpPr>
            <p:spPr bwMode="auto">
              <a:xfrm>
                <a:off x="6213837" y="3798675"/>
                <a:ext cx="284445" cy="25371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/>
              <a:lstStyle/>
              <a:p>
                <a:r>
                  <a:rPr lang="en-US" altLang="en-US" sz="1000" i="0" dirty="0">
                    <a:solidFill>
                      <a:srgbClr val="FFFF00"/>
                    </a:solidFill>
                  </a:rPr>
                  <a:t>T</a:t>
                </a:r>
                <a:endParaRPr lang="en-US" altLang="en-US" sz="1000" i="0" dirty="0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19627" name="Straight Arrow Connector 27"/>
              <p:cNvCxnSpPr>
                <a:cxnSpLocks noChangeShapeType="1"/>
              </p:cNvCxnSpPr>
              <p:nvPr/>
            </p:nvCxnSpPr>
            <p:spPr bwMode="auto">
              <a:xfrm flipH="1">
                <a:off x="6569274" y="3803699"/>
                <a:ext cx="160362" cy="194437"/>
              </a:xfrm>
              <a:prstGeom prst="straightConnector1">
                <a:avLst/>
              </a:prstGeom>
              <a:noFill/>
              <a:ln w="12700" algn="ctr">
                <a:solidFill>
                  <a:srgbClr val="FFFF00"/>
                </a:solidFill>
                <a:round/>
                <a:tailEnd type="triangle" w="lg" len="lg"/>
              </a:ln>
            </p:spPr>
          </p:cxnSp>
          <p:sp>
            <p:nvSpPr>
              <p:cNvPr id="289" name="TextBox 9"/>
              <p:cNvSpPr txBox="1">
                <a:spLocks noChangeArrowheads="1"/>
              </p:cNvSpPr>
              <p:nvPr/>
            </p:nvSpPr>
            <p:spPr bwMode="auto">
              <a:xfrm>
                <a:off x="6080063" y="5038398"/>
                <a:ext cx="3098725" cy="3276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u"/>
                  <a:defRPr sz="32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panose="05000000000000000000" pitchFamily="2" charset="2"/>
                  <a:buChar char="u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700" b="0" i="0" dirty="0"/>
                  <a:t>6-week-old, </a:t>
                </a:r>
                <a:r>
                  <a:rPr lang="en-US" altLang="zh-CN" sz="700" b="0" i="0" dirty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r>
                  <a:rPr lang="en-US" altLang="en-US" sz="700" b="0" i="0" dirty="0">
                    <a:latin typeface="Arial" panose="020B0604020202020204" pitchFamily="34" charset="0"/>
                    <a:cs typeface="Arial" panose="020B0604020202020204" pitchFamily="34" charset="0"/>
                  </a:rPr>
                  <a:t>orsomorphin (2.5 mg/kg, </a:t>
                </a:r>
                <a:r>
                  <a:rPr lang="en-US" altLang="en-US" sz="700" b="0" i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i.p.</a:t>
                </a:r>
                <a:r>
                  <a:rPr lang="en-US" altLang="en-US" sz="700" b="0" i="0" dirty="0">
                    <a:latin typeface="Arial" panose="020B0604020202020204" pitchFamily="34" charset="0"/>
                    <a:cs typeface="Arial" panose="020B0604020202020204" pitchFamily="34" charset="0"/>
                  </a:rPr>
                  <a:t> injection, at E9.5 stage)</a:t>
                </a:r>
                <a:endParaRPr lang="en-US" altLang="en-US" sz="700" b="0" i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TextBox 20"/>
              <p:cNvSpPr txBox="1">
                <a:spLocks noChangeArrowheads="1"/>
              </p:cNvSpPr>
              <p:nvPr/>
            </p:nvSpPr>
            <p:spPr bwMode="auto">
              <a:xfrm>
                <a:off x="8586176" y="3384858"/>
                <a:ext cx="641575" cy="2944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u"/>
                  <a:defRPr sz="32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panose="05000000000000000000" pitchFamily="2" charset="2"/>
                  <a:buChar char="u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600" b="0" i="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Fibular rescue</a:t>
                </a:r>
                <a:endParaRPr lang="en-US" altLang="en-US" sz="600" b="0" i="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TextBox 20"/>
              <p:cNvSpPr txBox="1">
                <a:spLocks noChangeArrowheads="1"/>
              </p:cNvSpPr>
              <p:nvPr/>
            </p:nvSpPr>
            <p:spPr bwMode="auto">
              <a:xfrm>
                <a:off x="7575470" y="3444557"/>
                <a:ext cx="594136" cy="2944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u"/>
                  <a:defRPr sz="32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panose="05000000000000000000" pitchFamily="2" charset="2"/>
                  <a:buChar char="u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600" b="0" i="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Normal fibula</a:t>
                </a:r>
                <a:endParaRPr lang="en-US" altLang="en-US" sz="600" b="0" i="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TextBox 20"/>
              <p:cNvSpPr txBox="1">
                <a:spLocks noChangeArrowheads="1"/>
              </p:cNvSpPr>
              <p:nvPr/>
            </p:nvSpPr>
            <p:spPr bwMode="auto">
              <a:xfrm>
                <a:off x="6531102" y="3514430"/>
                <a:ext cx="628640" cy="2944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u"/>
                  <a:defRPr sz="32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panose="05000000000000000000" pitchFamily="2" charset="2"/>
                  <a:buChar char="u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600" b="0" i="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Fibular defect</a:t>
                </a:r>
                <a:endParaRPr lang="en-US" altLang="en-US" sz="600" b="0" i="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03" name="Straight Arrow Connector 27"/>
              <p:cNvCxnSpPr>
                <a:cxnSpLocks noChangeShapeType="1"/>
              </p:cNvCxnSpPr>
              <p:nvPr/>
            </p:nvCxnSpPr>
            <p:spPr bwMode="auto">
              <a:xfrm flipH="1">
                <a:off x="7667030" y="3695700"/>
                <a:ext cx="181570" cy="171467"/>
              </a:xfrm>
              <a:prstGeom prst="straightConnector1">
                <a:avLst/>
              </a:prstGeom>
              <a:noFill/>
              <a:ln w="12700" algn="ctr">
                <a:solidFill>
                  <a:srgbClr val="FF0000"/>
                </a:solidFill>
                <a:round/>
                <a:tailEnd type="triangle" w="lg" len="lg"/>
              </a:ln>
            </p:spPr>
          </p:cxnSp>
          <p:cxnSp>
            <p:nvCxnSpPr>
              <p:cNvPr id="304" name="Straight Arrow Connector 27"/>
              <p:cNvCxnSpPr>
                <a:cxnSpLocks noChangeShapeType="1"/>
              </p:cNvCxnSpPr>
              <p:nvPr/>
            </p:nvCxnSpPr>
            <p:spPr bwMode="auto">
              <a:xfrm flipH="1">
                <a:off x="8586192" y="3638550"/>
                <a:ext cx="181570" cy="171467"/>
              </a:xfrm>
              <a:prstGeom prst="straightConnector1">
                <a:avLst/>
              </a:prstGeom>
              <a:noFill/>
              <a:ln w="12700" algn="ctr">
                <a:solidFill>
                  <a:srgbClr val="00FF00"/>
                </a:solidFill>
                <a:round/>
                <a:tailEnd type="triangle" w="lg" len="lg"/>
              </a:ln>
            </p:spPr>
          </p:cxnSp>
        </p:grpSp>
        <p:grpSp>
          <p:nvGrpSpPr>
            <p:cNvPr id="14" name="Group 13"/>
            <p:cNvGrpSpPr/>
            <p:nvPr/>
          </p:nvGrpSpPr>
          <p:grpSpPr>
            <a:xfrm rot="0">
              <a:off x="4372" y="3195"/>
              <a:ext cx="4347" cy="3894"/>
              <a:chOff x="268966" y="4580792"/>
              <a:chExt cx="4711966" cy="3122728"/>
            </a:xfrm>
          </p:grpSpPr>
          <p:pic>
            <p:nvPicPr>
              <p:cNvPr id="238" name="Picture 3" descr="C:\Users\YI\Desktop\Data-Axin1&amp;OA\20180619 u-CT\DANYI-20180618-971-3275-A.TIF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32692" t="3810" r="35219"/>
              <a:stretch>
                <a:fillRect/>
              </a:stretch>
            </p:blipFill>
            <p:spPr bwMode="auto">
              <a:xfrm>
                <a:off x="1290107" y="4900418"/>
                <a:ext cx="843627" cy="2374400"/>
              </a:xfrm>
              <a:prstGeom prst="rect">
                <a:avLst/>
              </a:prstGeom>
              <a:noFill/>
            </p:spPr>
          </p:pic>
          <p:cxnSp>
            <p:nvCxnSpPr>
              <p:cNvPr id="246" name="Straight Connector 245"/>
              <p:cNvCxnSpPr/>
              <p:nvPr/>
            </p:nvCxnSpPr>
            <p:spPr>
              <a:xfrm>
                <a:off x="4614993" y="7214057"/>
                <a:ext cx="125055" cy="0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52" name="Picture 251" descr="C:\Users\YI\Desktop\Dissertation Proposal\20181211 u-CT\DANYI-20181210-775-2727-BV\DANYI-20181210-1079-3530-A.TIF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l="33928" t="3572" r="35715" b="5357"/>
              <a:stretch>
                <a:fillRect/>
              </a:stretch>
            </p:blipFill>
            <p:spPr bwMode="auto">
              <a:xfrm>
                <a:off x="3969866" y="4900418"/>
                <a:ext cx="843628" cy="2376264"/>
              </a:xfrm>
              <a:prstGeom prst="rect">
                <a:avLst/>
              </a:prstGeom>
              <a:noFill/>
            </p:spPr>
          </p:pic>
          <p:pic>
            <p:nvPicPr>
              <p:cNvPr id="293" name="Picture 2" descr="C:\Users\YI\Desktop\Dissertation Related\Data\20190527 u-CT\C0003815_BONE_MORPHO\DANYI-20190526-1161-3737-A.TIF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 l="36364" t="1818" r="32727" b="5454"/>
              <a:stretch>
                <a:fillRect/>
              </a:stretch>
            </p:blipFill>
            <p:spPr bwMode="auto">
              <a:xfrm>
                <a:off x="2192248" y="4900418"/>
                <a:ext cx="843628" cy="2376264"/>
              </a:xfrm>
              <a:prstGeom prst="rect">
                <a:avLst/>
              </a:prstGeom>
              <a:noFill/>
            </p:spPr>
          </p:pic>
          <p:pic>
            <p:nvPicPr>
              <p:cNvPr id="297" name="Picture 3" descr="C:\Users\YI\Desktop\Dissertation Related\Data\20190527 u-CT\C0003815_BONE_MORPHO\DANYI-20190526-1174-3768-A.TIF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 l="32075" r="35849" b="3773"/>
              <a:stretch>
                <a:fillRect/>
              </a:stretch>
            </p:blipFill>
            <p:spPr bwMode="auto">
              <a:xfrm>
                <a:off x="3089019" y="4900418"/>
                <a:ext cx="843628" cy="2376264"/>
              </a:xfrm>
              <a:prstGeom prst="rect">
                <a:avLst/>
              </a:prstGeom>
              <a:noFill/>
            </p:spPr>
          </p:pic>
          <p:pic>
            <p:nvPicPr>
              <p:cNvPr id="308" name="Picture 3" descr="C:\Users\YI\Desktop\Dissertation Proposal\20181211 u-CT\DANYI-20181210-775-2727-BV\DANYI-20181210-1098-3573-A.TIF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 l="38920" t="5548" r="33898" b="11213"/>
              <a:stretch>
                <a:fillRect/>
              </a:stretch>
            </p:blipFill>
            <p:spPr bwMode="auto">
              <a:xfrm>
                <a:off x="428703" y="4900418"/>
                <a:ext cx="826450" cy="2376264"/>
              </a:xfrm>
              <a:prstGeom prst="rect">
                <a:avLst/>
              </a:prstGeom>
              <a:noFill/>
            </p:spPr>
          </p:pic>
          <p:grpSp>
            <p:nvGrpSpPr>
              <p:cNvPr id="9" name="Group 8"/>
              <p:cNvGrpSpPr/>
              <p:nvPr/>
            </p:nvGrpSpPr>
            <p:grpSpPr>
              <a:xfrm>
                <a:off x="790137" y="6998903"/>
                <a:ext cx="737157" cy="223522"/>
                <a:chOff x="790137" y="7152812"/>
                <a:chExt cx="737157" cy="223522"/>
              </a:xfrm>
            </p:grpSpPr>
            <p:cxnSp>
              <p:nvCxnSpPr>
                <p:cNvPr id="309" name="Straight Connector 308"/>
                <p:cNvCxnSpPr/>
                <p:nvPr/>
              </p:nvCxnSpPr>
              <p:spPr>
                <a:xfrm>
                  <a:off x="1069158" y="7360822"/>
                  <a:ext cx="125055" cy="0"/>
                </a:xfrm>
                <a:prstGeom prst="line">
                  <a:avLst/>
                </a:prstGeom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0" name="TextBox 309"/>
                <p:cNvSpPr txBox="1"/>
                <p:nvPr/>
              </p:nvSpPr>
              <p:spPr>
                <a:xfrm>
                  <a:off x="790137" y="7152812"/>
                  <a:ext cx="737157" cy="2235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550" b="0" i="0" dirty="0">
                      <a:solidFill>
                        <a:schemeClr val="bg1"/>
                      </a:solidFill>
                    </a:rPr>
                    <a:t>2 mm</a:t>
                  </a:r>
                  <a:endParaRPr lang="en-US" sz="550" b="0" i="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15" name="TextBox 9"/>
              <p:cNvSpPr txBox="1">
                <a:spLocks noChangeArrowheads="1"/>
              </p:cNvSpPr>
              <p:nvPr/>
            </p:nvSpPr>
            <p:spPr bwMode="auto">
              <a:xfrm>
                <a:off x="336053" y="7450843"/>
                <a:ext cx="4644879" cy="2526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u"/>
                  <a:defRPr sz="32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panose="05000000000000000000" pitchFamily="2" charset="2"/>
                  <a:buChar char="u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700" b="0" i="0" dirty="0"/>
                  <a:t>3-week-old, </a:t>
                </a:r>
                <a:r>
                  <a:rPr lang="en-US" altLang="en-US" sz="700" b="0" i="0" dirty="0">
                    <a:latin typeface="Arial" panose="020B0604020202020204" pitchFamily="34" charset="0"/>
                    <a:cs typeface="Arial" panose="020B0604020202020204" pitchFamily="34" charset="0"/>
                  </a:rPr>
                  <a:t>Dorsomorphin (2.5 mg/kg, </a:t>
                </a:r>
                <a:r>
                  <a:rPr lang="en-US" altLang="en-US" sz="700" b="0" i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i.p.</a:t>
                </a:r>
                <a:r>
                  <a:rPr lang="en-US" altLang="en-US" sz="700" b="0" i="0" dirty="0">
                    <a:latin typeface="Arial" panose="020B0604020202020204" pitchFamily="34" charset="0"/>
                    <a:cs typeface="Arial" panose="020B0604020202020204" pitchFamily="34" charset="0"/>
                  </a:rPr>
                  <a:t> injection)</a:t>
                </a:r>
                <a:endParaRPr lang="en-US" altLang="en-US" sz="700" b="0" i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16" name="Group 315"/>
              <p:cNvGrpSpPr/>
              <p:nvPr/>
            </p:nvGrpSpPr>
            <p:grpSpPr>
              <a:xfrm>
                <a:off x="1659239" y="6998902"/>
                <a:ext cx="775099" cy="223522"/>
                <a:chOff x="801989" y="7150430"/>
                <a:chExt cx="775099" cy="223522"/>
              </a:xfrm>
            </p:grpSpPr>
            <p:cxnSp>
              <p:nvCxnSpPr>
                <p:cNvPr id="317" name="Straight Connector 316"/>
                <p:cNvCxnSpPr/>
                <p:nvPr/>
              </p:nvCxnSpPr>
              <p:spPr>
                <a:xfrm>
                  <a:off x="1069158" y="7360822"/>
                  <a:ext cx="125055" cy="0"/>
                </a:xfrm>
                <a:prstGeom prst="line">
                  <a:avLst/>
                </a:prstGeom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8" name="TextBox 317"/>
                <p:cNvSpPr txBox="1"/>
                <p:nvPr/>
              </p:nvSpPr>
              <p:spPr>
                <a:xfrm>
                  <a:off x="801989" y="7150430"/>
                  <a:ext cx="775099" cy="2235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550" b="0" i="0" dirty="0">
                      <a:solidFill>
                        <a:schemeClr val="bg1"/>
                      </a:solidFill>
                    </a:rPr>
                    <a:t>2 mm</a:t>
                  </a:r>
                  <a:endParaRPr lang="en-US" sz="550" b="0" i="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19" name="Group 318"/>
              <p:cNvGrpSpPr/>
              <p:nvPr/>
            </p:nvGrpSpPr>
            <p:grpSpPr>
              <a:xfrm>
                <a:off x="2554029" y="6990622"/>
                <a:ext cx="741493" cy="223522"/>
                <a:chOff x="775235" y="7149294"/>
                <a:chExt cx="741493" cy="223522"/>
              </a:xfrm>
            </p:grpSpPr>
            <p:cxnSp>
              <p:nvCxnSpPr>
                <p:cNvPr id="320" name="Straight Connector 319"/>
                <p:cNvCxnSpPr/>
                <p:nvPr/>
              </p:nvCxnSpPr>
              <p:spPr>
                <a:xfrm>
                  <a:off x="1069158" y="7360822"/>
                  <a:ext cx="125055" cy="0"/>
                </a:xfrm>
                <a:prstGeom prst="line">
                  <a:avLst/>
                </a:prstGeom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1" name="TextBox 320"/>
                <p:cNvSpPr txBox="1"/>
                <p:nvPr/>
              </p:nvSpPr>
              <p:spPr>
                <a:xfrm>
                  <a:off x="775235" y="7149294"/>
                  <a:ext cx="741493" cy="2235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550" b="0" i="0" dirty="0">
                      <a:solidFill>
                        <a:schemeClr val="bg1"/>
                      </a:solidFill>
                    </a:rPr>
                    <a:t>2 mm</a:t>
                  </a:r>
                  <a:endParaRPr lang="en-US" sz="550" b="0" i="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22" name="Group 321"/>
              <p:cNvGrpSpPr/>
              <p:nvPr/>
            </p:nvGrpSpPr>
            <p:grpSpPr>
              <a:xfrm>
                <a:off x="3449369" y="6984294"/>
                <a:ext cx="643928" cy="223522"/>
                <a:chOff x="792848" y="7145199"/>
                <a:chExt cx="643928" cy="223522"/>
              </a:xfrm>
            </p:grpSpPr>
            <p:cxnSp>
              <p:nvCxnSpPr>
                <p:cNvPr id="323" name="Straight Connector 322"/>
                <p:cNvCxnSpPr/>
                <p:nvPr/>
              </p:nvCxnSpPr>
              <p:spPr>
                <a:xfrm>
                  <a:off x="1069158" y="7360822"/>
                  <a:ext cx="125055" cy="0"/>
                </a:xfrm>
                <a:prstGeom prst="line">
                  <a:avLst/>
                </a:prstGeom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4" name="TextBox 323"/>
                <p:cNvSpPr txBox="1"/>
                <p:nvPr/>
              </p:nvSpPr>
              <p:spPr>
                <a:xfrm>
                  <a:off x="792848" y="7145199"/>
                  <a:ext cx="643928" cy="2235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550" b="0" i="0" dirty="0">
                      <a:solidFill>
                        <a:schemeClr val="bg1"/>
                      </a:solidFill>
                    </a:rPr>
                    <a:t>2 mm</a:t>
                  </a:r>
                  <a:endParaRPr lang="en-US" sz="550" b="0" i="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25" name="Group 324"/>
              <p:cNvGrpSpPr/>
              <p:nvPr/>
            </p:nvGrpSpPr>
            <p:grpSpPr>
              <a:xfrm>
                <a:off x="3854063" y="6990622"/>
                <a:ext cx="676450" cy="223522"/>
                <a:chOff x="857375" y="7146764"/>
                <a:chExt cx="676450" cy="223522"/>
              </a:xfrm>
            </p:grpSpPr>
            <p:cxnSp>
              <p:nvCxnSpPr>
                <p:cNvPr id="326" name="Straight Connector 325"/>
                <p:cNvCxnSpPr/>
                <p:nvPr/>
              </p:nvCxnSpPr>
              <p:spPr>
                <a:xfrm>
                  <a:off x="1069158" y="7360822"/>
                  <a:ext cx="125055" cy="0"/>
                </a:xfrm>
                <a:prstGeom prst="line">
                  <a:avLst/>
                </a:prstGeom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7" name="TextBox 326"/>
                <p:cNvSpPr txBox="1"/>
                <p:nvPr/>
              </p:nvSpPr>
              <p:spPr>
                <a:xfrm>
                  <a:off x="857375" y="7146764"/>
                  <a:ext cx="676450" cy="2235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550" b="0" i="0" dirty="0">
                      <a:solidFill>
                        <a:schemeClr val="bg1"/>
                      </a:solidFill>
                    </a:rPr>
                    <a:t>2 mm</a:t>
                  </a:r>
                  <a:endParaRPr lang="en-US" sz="550" b="0" i="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28" name="TextBox 9"/>
              <p:cNvSpPr txBox="1">
                <a:spLocks noChangeArrowheads="1"/>
              </p:cNvSpPr>
              <p:nvPr/>
            </p:nvSpPr>
            <p:spPr bwMode="auto">
              <a:xfrm>
                <a:off x="536229" y="7275428"/>
                <a:ext cx="4404064" cy="2526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u"/>
                  <a:defRPr sz="32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panose="05000000000000000000" pitchFamily="2" charset="2"/>
                  <a:buChar char="u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700" b="0" i="0" dirty="0">
                    <a:latin typeface="Arial" panose="020B0604020202020204" pitchFamily="34" charset="0"/>
                    <a:cs typeface="Arial" panose="020B0604020202020204" pitchFamily="34" charset="0"/>
                  </a:rPr>
                  <a:t>E12.5         </a:t>
                </a:r>
                <a:r>
                  <a:rPr lang="en-US" altLang="en-US" sz="700" b="0" i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E12.5</a:t>
                </a:r>
                <a:r>
                  <a:rPr lang="en-US" altLang="en-US" sz="700" b="0" i="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E13.5            E14.5           E15.5</a:t>
                </a:r>
                <a:endParaRPr lang="en-US" altLang="en-US" sz="700" b="0" i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29" name="Straight Arrow Connector 27"/>
              <p:cNvCxnSpPr>
                <a:cxnSpLocks noChangeShapeType="1"/>
              </p:cNvCxnSpPr>
              <p:nvPr/>
            </p:nvCxnSpPr>
            <p:spPr bwMode="auto">
              <a:xfrm flipH="1">
                <a:off x="1766045" y="6040483"/>
                <a:ext cx="343645" cy="145167"/>
              </a:xfrm>
              <a:prstGeom prst="straightConnector1">
                <a:avLst/>
              </a:prstGeom>
              <a:noFill/>
              <a:ln w="12700" algn="ctr">
                <a:solidFill>
                  <a:srgbClr val="00FF00"/>
                </a:solidFill>
                <a:round/>
                <a:tailEnd type="triangle" w="lg" len="lg"/>
              </a:ln>
            </p:spPr>
          </p:cxnSp>
          <p:sp>
            <p:nvSpPr>
              <p:cNvPr id="330" name="TextBox 20"/>
              <p:cNvSpPr txBox="1">
                <a:spLocks noChangeArrowheads="1"/>
              </p:cNvSpPr>
              <p:nvPr/>
            </p:nvSpPr>
            <p:spPr bwMode="auto">
              <a:xfrm>
                <a:off x="1558991" y="6196077"/>
                <a:ext cx="758838" cy="348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u"/>
                  <a:defRPr sz="32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panose="05000000000000000000" pitchFamily="2" charset="2"/>
                  <a:buChar char="u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600" b="0" i="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Fibular rescue</a:t>
                </a:r>
                <a:endParaRPr lang="en-US" altLang="en-US" sz="600" b="0" i="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Text Box 12"/>
              <p:cNvSpPr txBox="1">
                <a:spLocks noChangeArrowheads="1"/>
              </p:cNvSpPr>
              <p:nvPr/>
            </p:nvSpPr>
            <p:spPr bwMode="auto">
              <a:xfrm>
                <a:off x="268966" y="4580792"/>
                <a:ext cx="391699" cy="30954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1000" b="1" i="0" dirty="0"/>
                  <a:t>H</a:t>
                </a:r>
                <a:endParaRPr lang="en-US" altLang="en-US" sz="1000" b="1" i="0" dirty="0"/>
              </a:p>
            </p:txBody>
          </p:sp>
          <p:sp>
            <p:nvSpPr>
              <p:cNvPr id="332" name="TextBox 9"/>
              <p:cNvSpPr txBox="1">
                <a:spLocks noChangeArrowheads="1"/>
              </p:cNvSpPr>
              <p:nvPr/>
            </p:nvSpPr>
            <p:spPr bwMode="auto">
              <a:xfrm>
                <a:off x="599573" y="4649758"/>
                <a:ext cx="4381359" cy="2510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u"/>
                  <a:defRPr sz="32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panose="05000000000000000000" pitchFamily="2" charset="2"/>
                  <a:buChar char="u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700" b="0" i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Cre</a:t>
                </a:r>
                <a:r>
                  <a:rPr lang="en-US" altLang="en-US" sz="700" b="0" i="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- </a:t>
                </a:r>
                <a:r>
                  <a:rPr lang="en-US" altLang="en-US" sz="700" b="0" i="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</a:t>
                </a:r>
                <a:r>
                  <a:rPr lang="en-US" altLang="en-US" sz="700" b="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Axin1 </a:t>
                </a:r>
                <a:r>
                  <a:rPr lang="en-US" altLang="en-US" sz="7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cKO</a:t>
                </a:r>
                <a:r>
                  <a:rPr lang="en-US" altLang="en-US" sz="700" b="0" i="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n-US" altLang="en-US" sz="700" b="0" i="0" dirty="0">
                    <a:latin typeface="Arial" panose="020B0604020202020204" pitchFamily="34" charset="0"/>
                    <a:cs typeface="Arial" panose="020B0604020202020204" pitchFamily="34" charset="0"/>
                  </a:rPr>
                  <a:t>   </a:t>
                </a:r>
                <a:r>
                  <a:rPr lang="en-US" altLang="en-US" sz="700" b="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Axin1 </a:t>
                </a:r>
                <a:r>
                  <a:rPr lang="en-US" altLang="en-US" sz="700" b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cKO</a:t>
                </a:r>
                <a:r>
                  <a:rPr lang="en-US" altLang="en-US" sz="700" b="0" i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en-US" sz="7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   </a:t>
                </a:r>
                <a:r>
                  <a:rPr lang="en-US" altLang="en-US" sz="700" b="0" i="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en-US" sz="700" b="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Axin1 </a:t>
                </a:r>
                <a:r>
                  <a:rPr lang="en-US" altLang="en-US" sz="700" b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cKO</a:t>
                </a:r>
                <a:r>
                  <a:rPr lang="en-US" altLang="en-US" sz="7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   </a:t>
                </a:r>
                <a:r>
                  <a:rPr lang="en-US" altLang="en-US" sz="700" b="0" i="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en-US" sz="700" b="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Axin1 </a:t>
                </a:r>
                <a:r>
                  <a:rPr lang="en-US" altLang="en-US" sz="700" b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cKO</a:t>
                </a:r>
                <a:endParaRPr lang="en-US" altLang="en-US" sz="700" b="0" baseline="30000" dirty="0" err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 rot="0">
              <a:off x="8773" y="3188"/>
              <a:ext cx="5201" cy="3910"/>
              <a:chOff x="315543" y="4908509"/>
              <a:chExt cx="4392846" cy="3096325"/>
            </a:xfrm>
          </p:grpSpPr>
          <p:pic>
            <p:nvPicPr>
              <p:cNvPr id="371" name="Picture 4" descr="C:\Users\YI\Desktop\Data-Axin1&amp;OA\20180619 u-CT\DANYI-20180618-971-3275-X.TIF"/>
              <p:cNvPicPr>
                <a:picLocks noChangeAspect="1" noChangeArrowheads="1"/>
              </p:cNvPicPr>
              <p:nvPr/>
            </p:nvPicPr>
            <p:blipFill>
              <a:blip r:embed="rId12" cstate="print">
                <a:lum bright="-11000" contrast="-12000"/>
              </a:blip>
              <a:srcRect l="35440" t="3147" r="39297" b="3183"/>
              <a:stretch>
                <a:fillRect/>
              </a:stretch>
            </p:blipFill>
            <p:spPr bwMode="auto">
              <a:xfrm>
                <a:off x="3824076" y="5229228"/>
                <a:ext cx="697653" cy="2344813"/>
              </a:xfrm>
              <a:prstGeom prst="rect">
                <a:avLst/>
              </a:prstGeom>
              <a:noFill/>
            </p:spPr>
          </p:pic>
          <p:pic>
            <p:nvPicPr>
              <p:cNvPr id="372" name="Picture 5" descr="C:\Users\YI\Desktop\Data-Axin1&amp;OA\20180619 u-CT\DANYI-20180618-971-3275-S.TIF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 l="36709" t="3146" r="39240" b="3183"/>
              <a:stretch>
                <a:fillRect/>
              </a:stretch>
            </p:blipFill>
            <p:spPr bwMode="auto">
              <a:xfrm>
                <a:off x="3178790" y="5229228"/>
                <a:ext cx="663023" cy="2341645"/>
              </a:xfrm>
              <a:prstGeom prst="rect">
                <a:avLst/>
              </a:prstGeom>
              <a:noFill/>
            </p:spPr>
          </p:pic>
          <p:cxnSp>
            <p:nvCxnSpPr>
              <p:cNvPr id="398" name="Straight Connector 397"/>
              <p:cNvCxnSpPr/>
              <p:nvPr/>
            </p:nvCxnSpPr>
            <p:spPr bwMode="auto">
              <a:xfrm>
                <a:off x="3658889" y="7512746"/>
                <a:ext cx="103174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Straight Connector 395"/>
              <p:cNvCxnSpPr/>
              <p:nvPr/>
            </p:nvCxnSpPr>
            <p:spPr bwMode="auto">
              <a:xfrm>
                <a:off x="4355714" y="7517513"/>
                <a:ext cx="103174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75" name="Picture 6" descr="C:\Users\YI\Desktop\Dissertation Proposal\20180423 u-CT\DAN-20180423-921-3114-A\DAN-20180423-923-3118-S.TIF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 l="35006" t="4266" r="39543" b="7166"/>
              <a:stretch>
                <a:fillRect/>
              </a:stretch>
            </p:blipFill>
            <p:spPr bwMode="auto">
              <a:xfrm>
                <a:off x="1771660" y="5229228"/>
                <a:ext cx="732282" cy="23368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6" name="Picture 7" descr="C:\Users\YI\Desktop\Dissertation Proposal\20180423 u-CT\DAN-20180423-921-3114-A\DAN-20180423-923-3118-X.TIF"/>
              <p:cNvPicPr>
                <a:picLocks noChangeAspect="1" noChangeArrowheads="1"/>
              </p:cNvPicPr>
              <p:nvPr/>
            </p:nvPicPr>
            <p:blipFill>
              <a:blip r:embed="rId15" cstate="print">
                <a:lum bright="16000" contrast="28000"/>
              </a:blip>
              <a:srcRect l="36266" t="4662" r="39494" b="6770"/>
              <a:stretch>
                <a:fillRect/>
              </a:stretch>
            </p:blipFill>
            <p:spPr bwMode="auto">
              <a:xfrm>
                <a:off x="2469313" y="5229228"/>
                <a:ext cx="697653" cy="23376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377" name="Straight Connector 376"/>
              <p:cNvCxnSpPr/>
              <p:nvPr/>
            </p:nvCxnSpPr>
            <p:spPr>
              <a:xfrm>
                <a:off x="2240177" y="7510783"/>
                <a:ext cx="169113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Straight Connector 377"/>
              <p:cNvCxnSpPr/>
              <p:nvPr/>
            </p:nvCxnSpPr>
            <p:spPr>
              <a:xfrm>
                <a:off x="2959773" y="7510783"/>
                <a:ext cx="169113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81" name="Picture 4" descr="C:\Users\YI\Desktop\Data-Axin1&amp;OA\20171201 u-CT\20171128-DAN-799-2786-S.TIF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 l="36619" r="39686" b="7500"/>
              <a:stretch>
                <a:fillRect/>
              </a:stretch>
            </p:blipFill>
            <p:spPr bwMode="auto">
              <a:xfrm>
                <a:off x="427877" y="5227644"/>
                <a:ext cx="685828" cy="23392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82" name="Picture 5" descr="C:\Users\YI\Desktop\Data-Axin1&amp;OA\20171201 u-CT\20171129-DAN-799-2786-XR.TIF"/>
              <p:cNvPicPr>
                <a:picLocks noChangeAspect="1" noChangeArrowheads="1"/>
              </p:cNvPicPr>
              <p:nvPr/>
            </p:nvPicPr>
            <p:blipFill>
              <a:blip r:embed="rId17" cstate="print">
                <a:lum bright="12000" contrast="14000"/>
              </a:blip>
              <a:srcRect l="38034" t="7115" r="41378" b="9872"/>
              <a:stretch>
                <a:fillRect/>
              </a:stretch>
            </p:blipFill>
            <p:spPr bwMode="auto">
              <a:xfrm>
                <a:off x="1090900" y="5227644"/>
                <a:ext cx="663023" cy="2338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384" name="Straight Connector 383"/>
              <p:cNvCxnSpPr/>
              <p:nvPr/>
            </p:nvCxnSpPr>
            <p:spPr>
              <a:xfrm>
                <a:off x="1139574" y="7505551"/>
                <a:ext cx="120272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Group 14"/>
              <p:cNvGrpSpPr/>
              <p:nvPr/>
            </p:nvGrpSpPr>
            <p:grpSpPr>
              <a:xfrm>
                <a:off x="315543" y="7324150"/>
                <a:ext cx="539827" cy="219366"/>
                <a:chOff x="315543" y="7324150"/>
                <a:chExt cx="539827" cy="219366"/>
              </a:xfrm>
            </p:grpSpPr>
            <p:cxnSp>
              <p:nvCxnSpPr>
                <p:cNvPr id="383" name="Straight Connector 382"/>
                <p:cNvCxnSpPr/>
                <p:nvPr/>
              </p:nvCxnSpPr>
              <p:spPr>
                <a:xfrm>
                  <a:off x="491296" y="7507932"/>
                  <a:ext cx="120272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5" name="TextBox 27"/>
                <p:cNvSpPr txBox="1">
                  <a:spLocks noChangeArrowheads="1"/>
                </p:cNvSpPr>
                <p:nvPr/>
              </p:nvSpPr>
              <p:spPr bwMode="auto">
                <a:xfrm>
                  <a:off x="315543" y="7324150"/>
                  <a:ext cx="539827" cy="2193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sz="550" b="0" i="0" dirty="0">
                      <a:solidFill>
                        <a:schemeClr val="bg1"/>
                      </a:solidFill>
                    </a:rPr>
                    <a:t>2 mm</a:t>
                  </a:r>
                  <a:endParaRPr lang="en-US" sz="550" b="0" i="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403" name="TextBox 27"/>
              <p:cNvSpPr txBox="1">
                <a:spLocks noChangeArrowheads="1"/>
              </p:cNvSpPr>
              <p:nvPr/>
            </p:nvSpPr>
            <p:spPr bwMode="auto">
              <a:xfrm>
                <a:off x="998762" y="7324283"/>
                <a:ext cx="479940" cy="21936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sz="550" b="0" i="0" dirty="0">
                    <a:solidFill>
                      <a:schemeClr val="bg1"/>
                    </a:solidFill>
                  </a:rPr>
                  <a:t>2 mm</a:t>
                </a:r>
                <a:endParaRPr lang="en-US" sz="550" b="0" i="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04" name="TextBox 27"/>
              <p:cNvSpPr txBox="1">
                <a:spLocks noChangeArrowheads="1"/>
              </p:cNvSpPr>
              <p:nvPr/>
            </p:nvSpPr>
            <p:spPr bwMode="auto">
              <a:xfrm>
                <a:off x="2087695" y="7324282"/>
                <a:ext cx="526332" cy="21936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sz="550" b="0" i="0" dirty="0">
                    <a:solidFill>
                      <a:schemeClr val="bg1"/>
                    </a:solidFill>
                  </a:rPr>
                  <a:t>2 mm</a:t>
                </a:r>
                <a:endParaRPr lang="en-US" sz="550" b="0" i="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05" name="TextBox 27"/>
              <p:cNvSpPr txBox="1">
                <a:spLocks noChangeArrowheads="1"/>
              </p:cNvSpPr>
              <p:nvPr/>
            </p:nvSpPr>
            <p:spPr bwMode="auto">
              <a:xfrm>
                <a:off x="2757419" y="7324283"/>
                <a:ext cx="478253" cy="21936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sz="550" b="0" i="0" dirty="0">
                    <a:solidFill>
                      <a:schemeClr val="bg1"/>
                    </a:solidFill>
                  </a:rPr>
                  <a:t>2 mm</a:t>
                </a:r>
                <a:endParaRPr lang="en-US" sz="550" b="0" i="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06" name="TextBox 27"/>
              <p:cNvSpPr txBox="1">
                <a:spLocks noChangeArrowheads="1"/>
              </p:cNvSpPr>
              <p:nvPr/>
            </p:nvSpPr>
            <p:spPr bwMode="auto">
              <a:xfrm>
                <a:off x="3458351" y="7324282"/>
                <a:ext cx="502714" cy="21936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sz="550" b="0" i="0" dirty="0">
                    <a:solidFill>
                      <a:schemeClr val="bg1"/>
                    </a:solidFill>
                  </a:rPr>
                  <a:t>2 mm</a:t>
                </a:r>
                <a:endParaRPr lang="en-US" sz="550" b="0" i="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07" name="TextBox 27"/>
              <p:cNvSpPr txBox="1">
                <a:spLocks noChangeArrowheads="1"/>
              </p:cNvSpPr>
              <p:nvPr/>
            </p:nvSpPr>
            <p:spPr bwMode="auto">
              <a:xfrm>
                <a:off x="4151692" y="7324282"/>
                <a:ext cx="556697" cy="21936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sz="550" b="0" i="0" dirty="0">
                    <a:solidFill>
                      <a:schemeClr val="bg1"/>
                    </a:solidFill>
                  </a:rPr>
                  <a:t>2 mm</a:t>
                </a:r>
                <a:endParaRPr lang="en-US" sz="550" b="0" i="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410" name="Straight Arrow Connector 27"/>
              <p:cNvCxnSpPr>
                <a:cxnSpLocks noChangeShapeType="1"/>
              </p:cNvCxnSpPr>
              <p:nvPr/>
            </p:nvCxnSpPr>
            <p:spPr bwMode="auto">
              <a:xfrm flipH="1">
                <a:off x="3554749" y="6212954"/>
                <a:ext cx="148453" cy="232183"/>
              </a:xfrm>
              <a:prstGeom prst="straightConnector1">
                <a:avLst/>
              </a:prstGeom>
              <a:noFill/>
              <a:ln w="12700" algn="ctr">
                <a:solidFill>
                  <a:srgbClr val="00FF00"/>
                </a:solidFill>
                <a:round/>
                <a:tailEnd type="triangle" w="lg" len="lg"/>
              </a:ln>
            </p:spPr>
          </p:cxnSp>
          <p:cxnSp>
            <p:nvCxnSpPr>
              <p:cNvPr id="411" name="Straight Arrow Connector 27"/>
              <p:cNvCxnSpPr>
                <a:cxnSpLocks noChangeShapeType="1"/>
              </p:cNvCxnSpPr>
              <p:nvPr/>
            </p:nvCxnSpPr>
            <p:spPr bwMode="auto">
              <a:xfrm flipH="1">
                <a:off x="4226159" y="6257817"/>
                <a:ext cx="205809" cy="212506"/>
              </a:xfrm>
              <a:prstGeom prst="straightConnector1">
                <a:avLst/>
              </a:prstGeom>
              <a:noFill/>
              <a:ln w="12700" algn="ctr">
                <a:solidFill>
                  <a:srgbClr val="00FF00"/>
                </a:solidFill>
                <a:round/>
                <a:tailEnd type="triangle" w="lg" len="lg"/>
              </a:ln>
            </p:spPr>
          </p:cxnSp>
          <p:cxnSp>
            <p:nvCxnSpPr>
              <p:cNvPr id="412" name="Straight Arrow Connector 27"/>
              <p:cNvCxnSpPr>
                <a:cxnSpLocks noChangeShapeType="1"/>
              </p:cNvCxnSpPr>
              <p:nvPr/>
            </p:nvCxnSpPr>
            <p:spPr bwMode="auto">
              <a:xfrm flipH="1">
                <a:off x="2874060" y="6118507"/>
                <a:ext cx="221835" cy="269961"/>
              </a:xfrm>
              <a:prstGeom prst="straightConnector1">
                <a:avLst/>
              </a:prstGeom>
              <a:noFill/>
              <a:ln w="12700" algn="ctr">
                <a:solidFill>
                  <a:srgbClr val="00FF00"/>
                </a:solidFill>
                <a:round/>
                <a:tailEnd type="triangle" w="lg" len="lg"/>
              </a:ln>
            </p:spPr>
          </p:cxnSp>
          <p:cxnSp>
            <p:nvCxnSpPr>
              <p:cNvPr id="413" name="Straight Arrow Connector 27"/>
              <p:cNvCxnSpPr>
                <a:cxnSpLocks noChangeShapeType="1"/>
              </p:cNvCxnSpPr>
              <p:nvPr/>
            </p:nvCxnSpPr>
            <p:spPr bwMode="auto">
              <a:xfrm flipH="1">
                <a:off x="1525984" y="6350794"/>
                <a:ext cx="250428" cy="18400"/>
              </a:xfrm>
              <a:prstGeom prst="straightConnector1">
                <a:avLst/>
              </a:prstGeom>
              <a:noFill/>
              <a:ln w="12700" algn="ctr">
                <a:solidFill>
                  <a:srgbClr val="00FF00"/>
                </a:solidFill>
                <a:round/>
                <a:tailEnd type="triangle" w="lg" len="lg"/>
              </a:ln>
            </p:spPr>
          </p:cxnSp>
          <p:cxnSp>
            <p:nvCxnSpPr>
              <p:cNvPr id="414" name="Straight Arrow Connector 27"/>
              <p:cNvCxnSpPr>
                <a:cxnSpLocks noChangeShapeType="1"/>
              </p:cNvCxnSpPr>
              <p:nvPr/>
            </p:nvCxnSpPr>
            <p:spPr bwMode="auto">
              <a:xfrm>
                <a:off x="2493169" y="5915024"/>
                <a:ext cx="211534" cy="177945"/>
              </a:xfrm>
              <a:prstGeom prst="straightConnector1">
                <a:avLst/>
              </a:prstGeom>
              <a:noFill/>
              <a:ln w="12700" algn="ctr">
                <a:solidFill>
                  <a:srgbClr val="FFFF00"/>
                </a:solidFill>
                <a:round/>
                <a:tailEnd type="triangle" w="lg" len="lg"/>
              </a:ln>
            </p:spPr>
          </p:cxnSp>
          <p:cxnSp>
            <p:nvCxnSpPr>
              <p:cNvPr id="415" name="Straight Arrow Connector 27"/>
              <p:cNvCxnSpPr>
                <a:cxnSpLocks noChangeShapeType="1"/>
              </p:cNvCxnSpPr>
              <p:nvPr/>
            </p:nvCxnSpPr>
            <p:spPr bwMode="auto">
              <a:xfrm>
                <a:off x="3703201" y="5929613"/>
                <a:ext cx="275818" cy="243988"/>
              </a:xfrm>
              <a:prstGeom prst="straightConnector1">
                <a:avLst/>
              </a:prstGeom>
              <a:noFill/>
              <a:ln w="12700" algn="ctr">
                <a:solidFill>
                  <a:srgbClr val="FFFF00"/>
                </a:solidFill>
                <a:round/>
                <a:tailEnd type="triangle" w="lg" len="lg"/>
              </a:ln>
            </p:spPr>
          </p:cxnSp>
          <p:cxnSp>
            <p:nvCxnSpPr>
              <p:cNvPr id="416" name="Straight Arrow Connector 27"/>
              <p:cNvCxnSpPr>
                <a:cxnSpLocks noChangeShapeType="1"/>
              </p:cNvCxnSpPr>
              <p:nvPr/>
            </p:nvCxnSpPr>
            <p:spPr bwMode="auto">
              <a:xfrm flipH="1">
                <a:off x="828620" y="6212954"/>
                <a:ext cx="242922" cy="184959"/>
              </a:xfrm>
              <a:prstGeom prst="straightConnector1">
                <a:avLst/>
              </a:prstGeom>
              <a:noFill/>
              <a:ln w="12700" algn="ctr">
                <a:solidFill>
                  <a:srgbClr val="00FF00"/>
                </a:solidFill>
                <a:round/>
                <a:tailEnd type="triangle" w="lg" len="lg"/>
              </a:ln>
            </p:spPr>
          </p:cxnSp>
          <p:sp>
            <p:nvSpPr>
              <p:cNvPr id="417" name="TextBox 20"/>
              <p:cNvSpPr txBox="1">
                <a:spLocks noChangeArrowheads="1"/>
              </p:cNvSpPr>
              <p:nvPr/>
            </p:nvSpPr>
            <p:spPr bwMode="auto">
              <a:xfrm>
                <a:off x="652092" y="5942205"/>
                <a:ext cx="605619" cy="3436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u"/>
                  <a:defRPr sz="32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panose="05000000000000000000" pitchFamily="2" charset="2"/>
                  <a:buChar char="u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600" b="0" i="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Normal fibula</a:t>
                </a:r>
                <a:endParaRPr lang="en-US" altLang="en-US" sz="600" b="0" i="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TextBox 20"/>
              <p:cNvSpPr txBox="1">
                <a:spLocks noChangeArrowheads="1"/>
              </p:cNvSpPr>
              <p:nvPr/>
            </p:nvSpPr>
            <p:spPr bwMode="auto">
              <a:xfrm>
                <a:off x="2027808" y="5851694"/>
                <a:ext cx="586219" cy="3436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u"/>
                  <a:defRPr sz="32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panose="05000000000000000000" pitchFamily="2" charset="2"/>
                  <a:buChar char="u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600" b="0" i="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Fibular defect</a:t>
                </a:r>
                <a:endParaRPr lang="en-US" altLang="en-US" sz="600" b="0" i="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19" name="Straight Arrow Connector 27"/>
              <p:cNvCxnSpPr>
                <a:cxnSpLocks noChangeShapeType="1"/>
              </p:cNvCxnSpPr>
              <p:nvPr/>
            </p:nvCxnSpPr>
            <p:spPr bwMode="auto">
              <a:xfrm flipH="1">
                <a:off x="2203493" y="6166518"/>
                <a:ext cx="177974" cy="231396"/>
              </a:xfrm>
              <a:prstGeom prst="straightConnector1">
                <a:avLst/>
              </a:prstGeom>
              <a:noFill/>
              <a:ln w="12700" algn="ctr">
                <a:solidFill>
                  <a:srgbClr val="00FF00"/>
                </a:solidFill>
                <a:round/>
                <a:tailEnd type="triangle" w="lg" len="lg"/>
              </a:ln>
            </p:spPr>
          </p:cxnSp>
          <p:sp>
            <p:nvSpPr>
              <p:cNvPr id="420" name="TextBox 20"/>
              <p:cNvSpPr txBox="1">
                <a:spLocks noChangeArrowheads="1"/>
              </p:cNvSpPr>
              <p:nvPr/>
            </p:nvSpPr>
            <p:spPr bwMode="auto">
              <a:xfrm>
                <a:off x="4050474" y="5942206"/>
                <a:ext cx="623332" cy="3436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u"/>
                  <a:defRPr sz="32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panose="05000000000000000000" pitchFamily="2" charset="2"/>
                  <a:buChar char="u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600" b="0" i="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Fibular rescue</a:t>
                </a:r>
                <a:endParaRPr lang="en-US" altLang="en-US" sz="600" b="0" i="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1" name="TextBox 9"/>
              <p:cNvSpPr txBox="1">
                <a:spLocks noChangeArrowheads="1"/>
              </p:cNvSpPr>
              <p:nvPr/>
            </p:nvSpPr>
            <p:spPr bwMode="auto">
              <a:xfrm>
                <a:off x="896639" y="4981367"/>
                <a:ext cx="3599752" cy="247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u"/>
                  <a:defRPr sz="32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panose="05000000000000000000" pitchFamily="2" charset="2"/>
                  <a:buChar char="u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700" b="0" i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Cre</a:t>
                </a:r>
                <a:r>
                  <a:rPr lang="en-US" altLang="en-US" sz="700" b="0" i="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- </a:t>
                </a:r>
                <a:r>
                  <a:rPr lang="en-US" altLang="en-US" sz="700" b="0" i="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</a:t>
                </a:r>
                <a:r>
                  <a:rPr lang="en-US" altLang="en-US" sz="700" b="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Axin1 </a:t>
                </a:r>
                <a:r>
                  <a:rPr lang="en-US" altLang="en-US" sz="7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cKO</a:t>
                </a:r>
                <a:r>
                  <a:rPr lang="en-US" altLang="en-US" sz="700" b="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n-US" altLang="en-US" sz="700" b="0" i="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</a:t>
                </a:r>
                <a:r>
                  <a:rPr lang="en-US" altLang="en-US" sz="700" b="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Axin1 </a:t>
                </a:r>
                <a:r>
                  <a:rPr lang="en-US" altLang="en-US" sz="700" b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cKO</a:t>
                </a:r>
                <a:endParaRPr lang="en-US" altLang="en-US" sz="700" b="0" baseline="30000" dirty="0" err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2" name="TextBox 108"/>
              <p:cNvSpPr txBox="1">
                <a:spLocks noChangeArrowheads="1"/>
              </p:cNvSpPr>
              <p:nvPr/>
            </p:nvSpPr>
            <p:spPr bwMode="auto">
              <a:xfrm>
                <a:off x="585456" y="7755337"/>
                <a:ext cx="3870963" cy="24949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en-US" sz="700" b="0" i="0" dirty="0"/>
                  <a:t> 3-week-old, dorsomorphin, 2.5 mg/kg, </a:t>
                </a:r>
                <a:r>
                  <a:rPr lang="en-US" altLang="en-US" sz="700" b="0" i="0" dirty="0" err="1"/>
                  <a:t>i.p.</a:t>
                </a:r>
                <a:r>
                  <a:rPr lang="en-US" altLang="en-US" sz="700" b="0" i="0" dirty="0"/>
                  <a:t> injection at E12.5 stage   </a:t>
                </a:r>
                <a:endParaRPr lang="en-US" altLang="en-US" sz="700" b="0" i="0" dirty="0"/>
              </a:p>
            </p:txBody>
          </p:sp>
          <p:sp>
            <p:nvSpPr>
              <p:cNvPr id="423" name="Text Box 12"/>
              <p:cNvSpPr txBox="1">
                <a:spLocks noChangeArrowheads="1"/>
              </p:cNvSpPr>
              <p:nvPr/>
            </p:nvSpPr>
            <p:spPr bwMode="auto">
              <a:xfrm>
                <a:off x="334311" y="4908509"/>
                <a:ext cx="433770" cy="30567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1000" b="1" i="0" dirty="0"/>
                  <a:t>I</a:t>
                </a:r>
                <a:endParaRPr lang="en-US" altLang="en-US" sz="1000" b="1" i="0" dirty="0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 rot="0">
              <a:off x="403" y="7162"/>
              <a:ext cx="3114" cy="3473"/>
              <a:chOff x="4613160" y="4932844"/>
              <a:chExt cx="2986889" cy="2230117"/>
            </a:xfrm>
          </p:grpSpPr>
          <p:pic>
            <p:nvPicPr>
              <p:cNvPr id="272" name="Picture 271" descr="A picture containing table, phone&#10;&#10;Description automatically generated"/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62816" y="5188546"/>
                <a:ext cx="1290906" cy="1706462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274" name="Picture 273" descr="A close up of an animal&#10;&#10;Description automatically generated"/>
              <p:cNvPicPr>
                <a:picLocks noChangeAspect="1"/>
              </p:cNvPicPr>
              <p:nvPr/>
            </p:nvPicPr>
            <p:blipFill rotWithShape="1"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590"/>
              <a:stretch>
                <a:fillRect/>
              </a:stretch>
            </p:blipFill>
            <p:spPr>
              <a:xfrm>
                <a:off x="6141789" y="5188546"/>
                <a:ext cx="1290907" cy="1706462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</p:pic>
          <p:sp>
            <p:nvSpPr>
              <p:cNvPr id="275" name="TextBox 9"/>
              <p:cNvSpPr txBox="1">
                <a:spLocks noChangeArrowheads="1"/>
              </p:cNvSpPr>
              <p:nvPr/>
            </p:nvSpPr>
            <p:spPr bwMode="auto">
              <a:xfrm>
                <a:off x="5183163" y="4978325"/>
                <a:ext cx="2187198" cy="200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u"/>
                  <a:defRPr sz="32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panose="05000000000000000000" pitchFamily="2" charset="2"/>
                  <a:buChar char="u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700" b="0" i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Cre</a:t>
                </a:r>
                <a:r>
                  <a:rPr lang="en-US" altLang="en-US" sz="700" b="0" i="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- </a:t>
                </a:r>
                <a:r>
                  <a:rPr lang="en-US" altLang="en-US" sz="700" b="0" i="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</a:t>
                </a:r>
                <a:r>
                  <a:rPr lang="en-US" altLang="en-US" sz="700" b="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Axin1 </a:t>
                </a:r>
                <a:r>
                  <a:rPr lang="en-US" altLang="en-US" sz="7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cKO</a:t>
                </a:r>
                <a:endParaRPr lang="en-US" altLang="en-US" sz="700" b="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TextBox 275"/>
              <p:cNvSpPr txBox="1"/>
              <p:nvPr/>
            </p:nvSpPr>
            <p:spPr>
              <a:xfrm>
                <a:off x="4634219" y="6882852"/>
                <a:ext cx="2965830" cy="28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b="0" i="0" dirty="0"/>
                  <a:t>E18.5 embryos (injected with SB-505124 hydrochloride hydrate, 2.5 mg/kg, </a:t>
                </a:r>
                <a:r>
                  <a:rPr lang="en-US" sz="600" b="0" i="0" dirty="0" err="1"/>
                  <a:t>i.p.</a:t>
                </a:r>
                <a:r>
                  <a:rPr lang="en-US" sz="600" dirty="0"/>
                  <a:t>,</a:t>
                </a:r>
                <a:r>
                  <a:rPr lang="en-US" sz="600" b="0" i="0" dirty="0"/>
                  <a:t> at E9.5 stage)</a:t>
                </a:r>
                <a:endParaRPr lang="en-US" sz="600" b="0" i="0" dirty="0"/>
              </a:p>
            </p:txBody>
          </p:sp>
          <p:cxnSp>
            <p:nvCxnSpPr>
              <p:cNvPr id="279" name="Straight Arrow Connector 27"/>
              <p:cNvCxnSpPr>
                <a:cxnSpLocks noChangeShapeType="1"/>
              </p:cNvCxnSpPr>
              <p:nvPr/>
            </p:nvCxnSpPr>
            <p:spPr bwMode="auto">
              <a:xfrm flipH="1">
                <a:off x="6771512" y="5803107"/>
                <a:ext cx="193644" cy="158514"/>
              </a:xfrm>
              <a:prstGeom prst="straightConnector1">
                <a:avLst/>
              </a:prstGeom>
              <a:noFill/>
              <a:ln w="12700" algn="ctr">
                <a:solidFill>
                  <a:srgbClr val="00FF00"/>
                </a:solidFill>
                <a:round/>
                <a:tailEnd type="triangle" w="lg" len="lg"/>
              </a:ln>
            </p:spPr>
          </p:cxnSp>
          <p:sp>
            <p:nvSpPr>
              <p:cNvPr id="280" name="TextBox 20"/>
              <p:cNvSpPr txBox="1">
                <a:spLocks noChangeArrowheads="1"/>
              </p:cNvSpPr>
              <p:nvPr/>
            </p:nvSpPr>
            <p:spPr bwMode="auto">
              <a:xfrm>
                <a:off x="6825058" y="5575417"/>
                <a:ext cx="695706" cy="280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u"/>
                  <a:defRPr sz="32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panose="05000000000000000000" pitchFamily="2" charset="2"/>
                  <a:buChar char="u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600" b="0" i="0" dirty="0">
                    <a:latin typeface="Arial" panose="020B0604020202020204" pitchFamily="34" charset="0"/>
                    <a:cs typeface="Arial" panose="020B0604020202020204" pitchFamily="34" charset="0"/>
                  </a:rPr>
                  <a:t>Fibular defect</a:t>
                </a:r>
                <a:endParaRPr lang="en-US" altLang="en-US" sz="600" b="0" i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Text Box 12"/>
              <p:cNvSpPr txBox="1">
                <a:spLocks noChangeArrowheads="1"/>
              </p:cNvSpPr>
              <p:nvPr/>
            </p:nvSpPr>
            <p:spPr bwMode="auto">
              <a:xfrm>
                <a:off x="4613160" y="4932844"/>
                <a:ext cx="409579" cy="24786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1000" b="1" i="0" dirty="0"/>
                  <a:t>J</a:t>
                </a:r>
                <a:endParaRPr lang="en-US" altLang="en-US" sz="1000" b="1" i="0" dirty="0"/>
              </a:p>
            </p:txBody>
          </p:sp>
        </p:grpSp>
        <p:cxnSp>
          <p:nvCxnSpPr>
            <p:cNvPr id="277" name="Straight Connector 24"/>
            <p:cNvCxnSpPr/>
            <p:nvPr/>
          </p:nvCxnSpPr>
          <p:spPr>
            <a:xfrm>
              <a:off x="10517" y="6600"/>
              <a:ext cx="15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8" name="Straight Connector 24"/>
            <p:cNvCxnSpPr/>
            <p:nvPr/>
          </p:nvCxnSpPr>
          <p:spPr>
            <a:xfrm>
              <a:off x="12166" y="6600"/>
              <a:ext cx="15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2" name="TextBox 108"/>
            <p:cNvSpPr txBox="1">
              <a:spLocks noChangeArrowheads="1"/>
            </p:cNvSpPr>
            <p:nvPr/>
          </p:nvSpPr>
          <p:spPr bwMode="auto">
            <a:xfrm>
              <a:off x="10938" y="6565"/>
              <a:ext cx="2791" cy="29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en-US" sz="600" dirty="0"/>
                <a:t>Vehicle                                 D</a:t>
              </a:r>
              <a:r>
                <a:rPr lang="en-US" altLang="en-US" sz="600" b="0" i="0" dirty="0"/>
                <a:t>orsomorphin   </a:t>
              </a:r>
              <a:endParaRPr lang="en-US" altLang="en-US" sz="600" b="0" i="0" dirty="0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433" y="682"/>
              <a:ext cx="1989" cy="2255"/>
              <a:chOff x="433" y="682"/>
              <a:chExt cx="1989" cy="2255"/>
            </a:xfrm>
          </p:grpSpPr>
          <p:grpSp>
            <p:nvGrpSpPr>
              <p:cNvPr id="71" name="组合 70"/>
              <p:cNvGrpSpPr/>
              <p:nvPr/>
            </p:nvGrpSpPr>
            <p:grpSpPr>
              <a:xfrm rot="0">
                <a:off x="1215" y="683"/>
                <a:ext cx="1207" cy="483"/>
                <a:chOff x="2582" y="1965"/>
                <a:chExt cx="1207" cy="483"/>
              </a:xfrm>
            </p:grpSpPr>
            <p:sp>
              <p:nvSpPr>
                <p:cNvPr id="1223" name="Rectangle 262"/>
                <p:cNvSpPr>
                  <a:spLocks noChangeArrowheads="1"/>
                </p:cNvSpPr>
                <p:nvPr/>
              </p:nvSpPr>
              <p:spPr bwMode="auto">
                <a:xfrm>
                  <a:off x="2582" y="2064"/>
                  <a:ext cx="188" cy="109"/>
                </a:xfrm>
                <a:prstGeom prst="rect">
                  <a:avLst/>
                </a:prstGeom>
                <a:solidFill>
                  <a:srgbClr val="00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9" name="Rectangle 268"/>
                <p:cNvSpPr>
                  <a:spLocks noChangeArrowheads="1"/>
                </p:cNvSpPr>
                <p:nvPr/>
              </p:nvSpPr>
              <p:spPr bwMode="auto">
                <a:xfrm>
                  <a:off x="2583" y="2224"/>
                  <a:ext cx="188" cy="120"/>
                </a:xfrm>
                <a:prstGeom prst="rect">
                  <a:avLst/>
                </a:prstGeom>
                <a:solidFill>
                  <a:srgbClr val="F9680D"/>
                </a:solidFill>
                <a:ln w="9525">
                  <a:noFill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3" name="Text Box 159"/>
                <p:cNvSpPr txBox="1">
                  <a:spLocks noChangeArrowheads="1"/>
                </p:cNvSpPr>
                <p:nvPr/>
              </p:nvSpPr>
              <p:spPr bwMode="auto">
                <a:xfrm>
                  <a:off x="2700" y="1965"/>
                  <a:ext cx="1089" cy="4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>
                  <a:spAutoFit/>
                </a:bodyPr>
                <a:lstStyle>
                  <a:defPPr>
                    <a:defRPr lang="en-US"/>
                  </a:defPPr>
                  <a:lvl1pPr marL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1pPr>
                  <a:lvl2pPr marL="457200" lvl="1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2pPr>
                  <a:lvl3pPr marL="914400" lvl="2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3pPr>
                  <a:lvl4pPr marL="1371600" lvl="3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4pPr>
                  <a:lvl5pPr marL="1828800" lvl="4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5pPr>
                  <a:lvl6pPr marL="2286000" lvl="5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6pPr>
                  <a:lvl7pPr marL="2743200" lvl="6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7pPr>
                  <a:lvl8pPr marL="3200400" lvl="7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8pPr>
                  <a:lvl9pPr marL="3657600" lvl="8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700" b="0" dirty="0"/>
                    <a:t>Cre</a:t>
                  </a:r>
                  <a:r>
                    <a:rPr lang="en-US" altLang="en-US" sz="700" b="0" baseline="30000" dirty="0"/>
                    <a:t>-                 </a:t>
                  </a:r>
                  <a:r>
                    <a:rPr lang="en-US" altLang="en-US" sz="700" b="0" i="1" dirty="0"/>
                    <a:t>Axin1 </a:t>
                  </a:r>
                  <a:r>
                    <a:rPr lang="en-US" altLang="en-US" sz="700" b="0" dirty="0"/>
                    <a:t>cKO</a:t>
                  </a:r>
                  <a:endParaRPr lang="en-US" altLang="en-US" sz="700" b="0" baseline="30000" dirty="0"/>
                </a:p>
              </p:txBody>
            </p:sp>
          </p:grpSp>
          <p:sp>
            <p:nvSpPr>
              <p:cNvPr id="514" name="TextBox 10"/>
              <p:cNvSpPr txBox="1">
                <a:spLocks noChangeArrowheads="1"/>
              </p:cNvSpPr>
              <p:nvPr/>
            </p:nvSpPr>
            <p:spPr bwMode="auto">
              <a:xfrm rot="16200000">
                <a:off x="-274" y="1900"/>
                <a:ext cx="1726" cy="31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en-US" sz="700" b="0" i="1" dirty="0"/>
                  <a:t>Bmp2</a:t>
                </a:r>
                <a:r>
                  <a:rPr lang="en-US" altLang="en-US" sz="700" b="0" i="0" dirty="0"/>
                  <a:t> mRNA level</a:t>
                </a:r>
                <a:endParaRPr lang="en-US" altLang="en-US" sz="700" b="0" i="0" dirty="0"/>
              </a:p>
            </p:txBody>
          </p:sp>
          <p:sp>
            <p:nvSpPr>
              <p:cNvPr id="729" name="TextBox 179"/>
              <p:cNvSpPr txBox="1">
                <a:spLocks noChangeArrowheads="1"/>
              </p:cNvSpPr>
              <p:nvPr/>
            </p:nvSpPr>
            <p:spPr bwMode="auto">
              <a:xfrm>
                <a:off x="1523" y="1068"/>
                <a:ext cx="382" cy="43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en-US" sz="1200" b="0" i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endParaRPr lang="en-US" altLang="en-US" sz="1200" b="0" i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7" name="Rectangle 499"/>
              <p:cNvSpPr>
                <a:spLocks noChangeArrowheads="1"/>
              </p:cNvSpPr>
              <p:nvPr/>
            </p:nvSpPr>
            <p:spPr bwMode="auto">
              <a:xfrm>
                <a:off x="1583" y="1477"/>
                <a:ext cx="261" cy="1372"/>
              </a:xfrm>
              <a:prstGeom prst="rect">
                <a:avLst/>
              </a:prstGeom>
              <a:solidFill>
                <a:srgbClr val="F968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669" name="Oval 501"/>
              <p:cNvSpPr>
                <a:spLocks noChangeArrowheads="1"/>
              </p:cNvSpPr>
              <p:nvPr/>
            </p:nvSpPr>
            <p:spPr bwMode="auto">
              <a:xfrm>
                <a:off x="1696" y="1547"/>
                <a:ext cx="33" cy="52"/>
              </a:xfrm>
              <a:prstGeom prst="ellipse">
                <a:avLst/>
              </a:prstGeom>
              <a:solidFill>
                <a:srgbClr val="1D41D5"/>
              </a:solidFill>
              <a:ln w="9525" cap="flat">
                <a:solidFill>
                  <a:srgbClr val="1D41D5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670" name="Oval 502"/>
              <p:cNvSpPr>
                <a:spLocks noChangeArrowheads="1"/>
              </p:cNvSpPr>
              <p:nvPr/>
            </p:nvSpPr>
            <p:spPr bwMode="auto">
              <a:xfrm>
                <a:off x="1728" y="1396"/>
                <a:ext cx="34" cy="52"/>
              </a:xfrm>
              <a:prstGeom prst="ellipse">
                <a:avLst/>
              </a:prstGeom>
              <a:solidFill>
                <a:srgbClr val="1D41D5"/>
              </a:solidFill>
              <a:ln w="9525" cap="flat">
                <a:solidFill>
                  <a:srgbClr val="1D41D5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671" name="Oval 503"/>
              <p:cNvSpPr>
                <a:spLocks noChangeArrowheads="1"/>
              </p:cNvSpPr>
              <p:nvPr/>
            </p:nvSpPr>
            <p:spPr bwMode="auto">
              <a:xfrm>
                <a:off x="1662" y="1369"/>
                <a:ext cx="34" cy="50"/>
              </a:xfrm>
              <a:prstGeom prst="ellipse">
                <a:avLst/>
              </a:prstGeom>
              <a:solidFill>
                <a:srgbClr val="1D41D5"/>
              </a:solidFill>
              <a:ln w="9525" cap="flat">
                <a:solidFill>
                  <a:srgbClr val="1D41D5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672" name="Rectangle 504"/>
              <p:cNvSpPr>
                <a:spLocks noChangeArrowheads="1"/>
              </p:cNvSpPr>
              <p:nvPr/>
            </p:nvSpPr>
            <p:spPr bwMode="auto">
              <a:xfrm>
                <a:off x="1215" y="2169"/>
                <a:ext cx="262" cy="683"/>
              </a:xfrm>
              <a:prstGeom prst="rect">
                <a:avLst/>
              </a:prstGeom>
              <a:solidFill>
                <a:srgbClr val="00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677" name="Oval 510"/>
              <p:cNvSpPr>
                <a:spLocks noChangeArrowheads="1"/>
              </p:cNvSpPr>
              <p:nvPr/>
            </p:nvSpPr>
            <p:spPr bwMode="auto">
              <a:xfrm>
                <a:off x="1333" y="2134"/>
                <a:ext cx="34" cy="50"/>
              </a:xfrm>
              <a:prstGeom prst="ellipse">
                <a:avLst/>
              </a:prstGeom>
              <a:solidFill>
                <a:srgbClr val="1D41D5"/>
              </a:solidFill>
              <a:ln w="9525" cap="flat">
                <a:solidFill>
                  <a:srgbClr val="1D41D5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678" name="Oval 511"/>
              <p:cNvSpPr>
                <a:spLocks noChangeArrowheads="1"/>
              </p:cNvSpPr>
              <p:nvPr/>
            </p:nvSpPr>
            <p:spPr bwMode="auto">
              <a:xfrm>
                <a:off x="1267" y="2134"/>
                <a:ext cx="33" cy="50"/>
              </a:xfrm>
              <a:prstGeom prst="ellipse">
                <a:avLst/>
              </a:prstGeom>
              <a:solidFill>
                <a:srgbClr val="1D41D5"/>
              </a:solidFill>
              <a:ln w="9525" cap="flat">
                <a:solidFill>
                  <a:srgbClr val="1D41D5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679" name="Oval 512"/>
              <p:cNvSpPr>
                <a:spLocks noChangeArrowheads="1"/>
              </p:cNvSpPr>
              <p:nvPr/>
            </p:nvSpPr>
            <p:spPr bwMode="auto">
              <a:xfrm>
                <a:off x="1401" y="2134"/>
                <a:ext cx="34" cy="50"/>
              </a:xfrm>
              <a:prstGeom prst="ellipse">
                <a:avLst/>
              </a:prstGeom>
              <a:solidFill>
                <a:srgbClr val="1D41D5"/>
              </a:solidFill>
              <a:ln w="9525" cap="flat">
                <a:solidFill>
                  <a:srgbClr val="1D41D5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680" name="Line 513"/>
              <p:cNvSpPr>
                <a:spLocks noChangeShapeType="1"/>
              </p:cNvSpPr>
              <p:nvPr/>
            </p:nvSpPr>
            <p:spPr bwMode="auto">
              <a:xfrm>
                <a:off x="1003" y="2849"/>
                <a:ext cx="989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687" name="Rectangle 519"/>
              <p:cNvSpPr>
                <a:spLocks noChangeArrowheads="1"/>
              </p:cNvSpPr>
              <p:nvPr/>
            </p:nvSpPr>
            <p:spPr bwMode="auto">
              <a:xfrm>
                <a:off x="765" y="1050"/>
                <a:ext cx="240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2.5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8" name="Freeform 520"/>
              <p:cNvSpPr>
                <a:spLocks noEditPoints="1"/>
              </p:cNvSpPr>
              <p:nvPr/>
            </p:nvSpPr>
            <p:spPr bwMode="auto">
              <a:xfrm>
                <a:off x="1005" y="1119"/>
                <a:ext cx="31" cy="1733"/>
              </a:xfrm>
              <a:custGeom>
                <a:avLst/>
                <a:gdLst>
                  <a:gd name="T0" fmla="*/ 0 w 32"/>
                  <a:gd name="T1" fmla="*/ 1161 h 1161"/>
                  <a:gd name="T2" fmla="*/ 0 w 32"/>
                  <a:gd name="T3" fmla="*/ 0 h 1161"/>
                  <a:gd name="T4" fmla="*/ 0 w 32"/>
                  <a:gd name="T5" fmla="*/ 1158 h 1161"/>
                  <a:gd name="T6" fmla="*/ 32 w 32"/>
                  <a:gd name="T7" fmla="*/ 1158 h 1161"/>
                  <a:gd name="T8" fmla="*/ 0 w 32"/>
                  <a:gd name="T9" fmla="*/ 927 h 1161"/>
                  <a:gd name="T10" fmla="*/ 32 w 32"/>
                  <a:gd name="T11" fmla="*/ 927 h 1161"/>
                  <a:gd name="T12" fmla="*/ 0 w 32"/>
                  <a:gd name="T13" fmla="*/ 696 h 1161"/>
                  <a:gd name="T14" fmla="*/ 32 w 32"/>
                  <a:gd name="T15" fmla="*/ 696 h 1161"/>
                  <a:gd name="T16" fmla="*/ 0 w 32"/>
                  <a:gd name="T17" fmla="*/ 465 h 1161"/>
                  <a:gd name="T18" fmla="*/ 32 w 32"/>
                  <a:gd name="T19" fmla="*/ 465 h 1161"/>
                  <a:gd name="T20" fmla="*/ 0 w 32"/>
                  <a:gd name="T21" fmla="*/ 234 h 1161"/>
                  <a:gd name="T22" fmla="*/ 32 w 32"/>
                  <a:gd name="T23" fmla="*/ 234 h 1161"/>
                  <a:gd name="T24" fmla="*/ 0 w 32"/>
                  <a:gd name="T25" fmla="*/ 3 h 1161"/>
                  <a:gd name="T26" fmla="*/ 32 w 32"/>
                  <a:gd name="T27" fmla="*/ 3 h 1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1161">
                    <a:moveTo>
                      <a:pt x="0" y="1161"/>
                    </a:moveTo>
                    <a:lnTo>
                      <a:pt x="0" y="0"/>
                    </a:lnTo>
                    <a:moveTo>
                      <a:pt x="0" y="1158"/>
                    </a:moveTo>
                    <a:lnTo>
                      <a:pt x="32" y="1158"/>
                    </a:lnTo>
                    <a:moveTo>
                      <a:pt x="0" y="927"/>
                    </a:moveTo>
                    <a:lnTo>
                      <a:pt x="32" y="927"/>
                    </a:lnTo>
                    <a:moveTo>
                      <a:pt x="0" y="696"/>
                    </a:moveTo>
                    <a:lnTo>
                      <a:pt x="32" y="696"/>
                    </a:lnTo>
                    <a:moveTo>
                      <a:pt x="0" y="465"/>
                    </a:moveTo>
                    <a:lnTo>
                      <a:pt x="32" y="465"/>
                    </a:lnTo>
                    <a:moveTo>
                      <a:pt x="0" y="234"/>
                    </a:moveTo>
                    <a:lnTo>
                      <a:pt x="32" y="234"/>
                    </a:lnTo>
                    <a:moveTo>
                      <a:pt x="0" y="3"/>
                    </a:moveTo>
                    <a:lnTo>
                      <a:pt x="32" y="3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1646" y="1422"/>
                <a:ext cx="133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" name="直接连接符 1"/>
              <p:cNvCxnSpPr/>
              <p:nvPr/>
            </p:nvCxnSpPr>
            <p:spPr>
              <a:xfrm>
                <a:off x="1646" y="1520"/>
                <a:ext cx="133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直接连接符 4"/>
              <p:cNvCxnSpPr/>
              <p:nvPr/>
            </p:nvCxnSpPr>
            <p:spPr>
              <a:xfrm>
                <a:off x="1711" y="1422"/>
                <a:ext cx="2" cy="103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 Box 12"/>
              <p:cNvSpPr txBox="1">
                <a:spLocks noChangeArrowheads="1"/>
              </p:cNvSpPr>
              <p:nvPr/>
            </p:nvSpPr>
            <p:spPr bwMode="auto">
              <a:xfrm>
                <a:off x="655" y="682"/>
                <a:ext cx="443" cy="38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en-US" sz="1000" b="1" dirty="0"/>
                  <a:t>A</a:t>
                </a:r>
                <a:endParaRPr lang="en-US" altLang="en-US" sz="1000" b="1" i="0" dirty="0"/>
              </a:p>
            </p:txBody>
          </p:sp>
          <p:sp>
            <p:nvSpPr>
              <p:cNvPr id="43" name="Rectangle 519"/>
              <p:cNvSpPr>
                <a:spLocks noChangeArrowheads="1"/>
              </p:cNvSpPr>
              <p:nvPr/>
            </p:nvSpPr>
            <p:spPr bwMode="auto">
              <a:xfrm>
                <a:off x="757" y="1386"/>
                <a:ext cx="240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</a:t>
                </a:r>
                <a:r>
                  <a:rPr kumimoji="0" lang="en-US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en-US" altLang="zh-CN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4" name="Rectangle 519"/>
              <p:cNvSpPr>
                <a:spLocks noChangeArrowheads="1"/>
              </p:cNvSpPr>
              <p:nvPr/>
            </p:nvSpPr>
            <p:spPr bwMode="auto">
              <a:xfrm>
                <a:off x="757" y="1736"/>
                <a:ext cx="240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1.5</a:t>
                </a:r>
                <a:endParaRPr kumimoji="0" lang="en-US" altLang="zh-CN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" name="Rectangle 519"/>
              <p:cNvSpPr>
                <a:spLocks noChangeArrowheads="1"/>
              </p:cNvSpPr>
              <p:nvPr/>
            </p:nvSpPr>
            <p:spPr bwMode="auto">
              <a:xfrm>
                <a:off x="765" y="2070"/>
                <a:ext cx="240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1.0</a:t>
                </a:r>
                <a:endParaRPr kumimoji="0" lang="en-US" altLang="zh-CN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" name="Rectangle 519"/>
              <p:cNvSpPr>
                <a:spLocks noChangeArrowheads="1"/>
              </p:cNvSpPr>
              <p:nvPr/>
            </p:nvSpPr>
            <p:spPr bwMode="auto">
              <a:xfrm>
                <a:off x="765" y="2411"/>
                <a:ext cx="240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0.5</a:t>
                </a:r>
                <a:endParaRPr kumimoji="0" lang="en-US" altLang="zh-CN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" name="Rectangle 519"/>
              <p:cNvSpPr>
                <a:spLocks noChangeArrowheads="1"/>
              </p:cNvSpPr>
              <p:nvPr/>
            </p:nvSpPr>
            <p:spPr bwMode="auto">
              <a:xfrm>
                <a:off x="763" y="2768"/>
                <a:ext cx="240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</a:t>
                </a:r>
                <a:endParaRPr kumimoji="0" lang="en-US" altLang="zh-CN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2113" y="682"/>
              <a:ext cx="1904" cy="2245"/>
              <a:chOff x="2113" y="682"/>
              <a:chExt cx="1904" cy="2245"/>
            </a:xfrm>
          </p:grpSpPr>
          <p:sp>
            <p:nvSpPr>
              <p:cNvPr id="515" name="TextBox 10"/>
              <p:cNvSpPr txBox="1">
                <a:spLocks noChangeArrowheads="1"/>
              </p:cNvSpPr>
              <p:nvPr/>
            </p:nvSpPr>
            <p:spPr bwMode="auto">
              <a:xfrm rot="16200000">
                <a:off x="1377" y="1848"/>
                <a:ext cx="1785" cy="31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en-US" sz="700" b="0" i="1" dirty="0"/>
                  <a:t>Bmp4</a:t>
                </a:r>
                <a:r>
                  <a:rPr lang="en-US" altLang="en-US" sz="700" b="0" i="0" dirty="0"/>
                  <a:t> mRNA level</a:t>
                </a:r>
                <a:endParaRPr lang="en-US" altLang="en-US" sz="700" b="0" i="0" dirty="0"/>
              </a:p>
            </p:txBody>
          </p:sp>
          <p:sp>
            <p:nvSpPr>
              <p:cNvPr id="783" name="TextBox 179"/>
              <p:cNvSpPr txBox="1">
                <a:spLocks noChangeArrowheads="1"/>
              </p:cNvSpPr>
              <p:nvPr/>
            </p:nvSpPr>
            <p:spPr bwMode="auto">
              <a:xfrm>
                <a:off x="3175" y="1014"/>
                <a:ext cx="382" cy="43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en-US" sz="1200" b="0" i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endParaRPr lang="en-US" altLang="en-US" sz="1200" b="0" i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9" name="Rectangle 551"/>
              <p:cNvSpPr>
                <a:spLocks noChangeArrowheads="1"/>
              </p:cNvSpPr>
              <p:nvPr/>
            </p:nvSpPr>
            <p:spPr bwMode="auto">
              <a:xfrm>
                <a:off x="3240" y="1503"/>
                <a:ext cx="241" cy="1344"/>
              </a:xfrm>
              <a:prstGeom prst="rect">
                <a:avLst/>
              </a:prstGeom>
              <a:solidFill>
                <a:srgbClr val="F968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721" name="Oval 553"/>
              <p:cNvSpPr>
                <a:spLocks noChangeArrowheads="1"/>
              </p:cNvSpPr>
              <p:nvPr/>
            </p:nvSpPr>
            <p:spPr bwMode="auto">
              <a:xfrm>
                <a:off x="3374" y="1540"/>
                <a:ext cx="31" cy="52"/>
              </a:xfrm>
              <a:prstGeom prst="ellipse">
                <a:avLst/>
              </a:prstGeom>
              <a:solidFill>
                <a:srgbClr val="1D41D5"/>
              </a:solidFill>
              <a:ln w="9525" cap="flat">
                <a:solidFill>
                  <a:srgbClr val="1D41D5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722" name="Oval 554"/>
              <p:cNvSpPr>
                <a:spLocks noChangeArrowheads="1"/>
              </p:cNvSpPr>
              <p:nvPr/>
            </p:nvSpPr>
            <p:spPr bwMode="auto">
              <a:xfrm>
                <a:off x="3313" y="1554"/>
                <a:ext cx="31" cy="52"/>
              </a:xfrm>
              <a:prstGeom prst="ellipse">
                <a:avLst/>
              </a:prstGeom>
              <a:solidFill>
                <a:srgbClr val="1D41D5"/>
              </a:solidFill>
              <a:ln w="9525" cap="flat">
                <a:solidFill>
                  <a:srgbClr val="1D41D5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723" name="Oval 555"/>
              <p:cNvSpPr>
                <a:spLocks noChangeArrowheads="1"/>
              </p:cNvSpPr>
              <p:nvPr/>
            </p:nvSpPr>
            <p:spPr bwMode="auto">
              <a:xfrm>
                <a:off x="3344" y="1298"/>
                <a:ext cx="30" cy="52"/>
              </a:xfrm>
              <a:prstGeom prst="ellipse">
                <a:avLst/>
              </a:prstGeom>
              <a:solidFill>
                <a:srgbClr val="1D41D5"/>
              </a:solidFill>
              <a:ln w="9525" cap="flat">
                <a:solidFill>
                  <a:srgbClr val="1D41D5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724" name="Rectangle 556"/>
              <p:cNvSpPr>
                <a:spLocks noChangeArrowheads="1"/>
              </p:cNvSpPr>
              <p:nvPr/>
            </p:nvSpPr>
            <p:spPr bwMode="auto">
              <a:xfrm>
                <a:off x="2904" y="2165"/>
                <a:ext cx="242" cy="682"/>
              </a:xfrm>
              <a:prstGeom prst="rect">
                <a:avLst/>
              </a:prstGeom>
              <a:solidFill>
                <a:srgbClr val="00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730" name="Oval 562"/>
              <p:cNvSpPr>
                <a:spLocks noChangeArrowheads="1"/>
              </p:cNvSpPr>
              <p:nvPr/>
            </p:nvSpPr>
            <p:spPr bwMode="auto">
              <a:xfrm>
                <a:off x="3009" y="2133"/>
                <a:ext cx="31" cy="51"/>
              </a:xfrm>
              <a:prstGeom prst="ellipse">
                <a:avLst/>
              </a:prstGeom>
              <a:solidFill>
                <a:srgbClr val="1D41D5"/>
              </a:solidFill>
              <a:ln w="9525" cap="flat">
                <a:solidFill>
                  <a:srgbClr val="1D41D5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731" name="Oval 563"/>
              <p:cNvSpPr>
                <a:spLocks noChangeArrowheads="1"/>
              </p:cNvSpPr>
              <p:nvPr/>
            </p:nvSpPr>
            <p:spPr bwMode="auto">
              <a:xfrm>
                <a:off x="2947" y="2133"/>
                <a:ext cx="30" cy="51"/>
              </a:xfrm>
              <a:prstGeom prst="ellipse">
                <a:avLst/>
              </a:prstGeom>
              <a:solidFill>
                <a:srgbClr val="1D41D5"/>
              </a:solidFill>
              <a:ln w="9525" cap="flat">
                <a:solidFill>
                  <a:srgbClr val="1D41D5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732" name="Oval 564"/>
              <p:cNvSpPr>
                <a:spLocks noChangeArrowheads="1"/>
              </p:cNvSpPr>
              <p:nvPr/>
            </p:nvSpPr>
            <p:spPr bwMode="auto">
              <a:xfrm>
                <a:off x="3072" y="2133"/>
                <a:ext cx="31" cy="51"/>
              </a:xfrm>
              <a:prstGeom prst="ellipse">
                <a:avLst/>
              </a:prstGeom>
              <a:solidFill>
                <a:srgbClr val="1D41D5"/>
              </a:solidFill>
              <a:ln w="9525" cap="flat">
                <a:solidFill>
                  <a:srgbClr val="1D41D5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733" name="Line 565"/>
              <p:cNvSpPr>
                <a:spLocks noChangeShapeType="1"/>
              </p:cNvSpPr>
              <p:nvPr/>
            </p:nvSpPr>
            <p:spPr bwMode="auto">
              <a:xfrm>
                <a:off x="2704" y="2848"/>
                <a:ext cx="91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739" name="Rectangle 571"/>
              <p:cNvSpPr>
                <a:spLocks noChangeArrowheads="1"/>
              </p:cNvSpPr>
              <p:nvPr/>
            </p:nvSpPr>
            <p:spPr bwMode="auto">
              <a:xfrm>
                <a:off x="2430" y="1049"/>
                <a:ext cx="275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2.5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40" name="Freeform 572"/>
              <p:cNvSpPr>
                <a:spLocks noEditPoints="1"/>
              </p:cNvSpPr>
              <p:nvPr/>
            </p:nvSpPr>
            <p:spPr bwMode="auto">
              <a:xfrm>
                <a:off x="2705" y="1119"/>
                <a:ext cx="29" cy="1733"/>
              </a:xfrm>
              <a:custGeom>
                <a:avLst/>
                <a:gdLst>
                  <a:gd name="T0" fmla="*/ 0 w 32"/>
                  <a:gd name="T1" fmla="*/ 1161 h 1161"/>
                  <a:gd name="T2" fmla="*/ 0 w 32"/>
                  <a:gd name="T3" fmla="*/ 0 h 1161"/>
                  <a:gd name="T4" fmla="*/ 0 w 32"/>
                  <a:gd name="T5" fmla="*/ 1158 h 1161"/>
                  <a:gd name="T6" fmla="*/ 32 w 32"/>
                  <a:gd name="T7" fmla="*/ 1158 h 1161"/>
                  <a:gd name="T8" fmla="*/ 0 w 32"/>
                  <a:gd name="T9" fmla="*/ 927 h 1161"/>
                  <a:gd name="T10" fmla="*/ 32 w 32"/>
                  <a:gd name="T11" fmla="*/ 927 h 1161"/>
                  <a:gd name="T12" fmla="*/ 0 w 32"/>
                  <a:gd name="T13" fmla="*/ 696 h 1161"/>
                  <a:gd name="T14" fmla="*/ 32 w 32"/>
                  <a:gd name="T15" fmla="*/ 696 h 1161"/>
                  <a:gd name="T16" fmla="*/ 0 w 32"/>
                  <a:gd name="T17" fmla="*/ 465 h 1161"/>
                  <a:gd name="T18" fmla="*/ 32 w 32"/>
                  <a:gd name="T19" fmla="*/ 465 h 1161"/>
                  <a:gd name="T20" fmla="*/ 0 w 32"/>
                  <a:gd name="T21" fmla="*/ 234 h 1161"/>
                  <a:gd name="T22" fmla="*/ 32 w 32"/>
                  <a:gd name="T23" fmla="*/ 234 h 1161"/>
                  <a:gd name="T24" fmla="*/ 0 w 32"/>
                  <a:gd name="T25" fmla="*/ 3 h 1161"/>
                  <a:gd name="T26" fmla="*/ 32 w 32"/>
                  <a:gd name="T27" fmla="*/ 3 h 1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1161">
                    <a:moveTo>
                      <a:pt x="0" y="1161"/>
                    </a:moveTo>
                    <a:lnTo>
                      <a:pt x="0" y="0"/>
                    </a:lnTo>
                    <a:moveTo>
                      <a:pt x="0" y="1158"/>
                    </a:moveTo>
                    <a:lnTo>
                      <a:pt x="32" y="1158"/>
                    </a:lnTo>
                    <a:moveTo>
                      <a:pt x="0" y="927"/>
                    </a:moveTo>
                    <a:lnTo>
                      <a:pt x="32" y="927"/>
                    </a:lnTo>
                    <a:moveTo>
                      <a:pt x="0" y="696"/>
                    </a:moveTo>
                    <a:lnTo>
                      <a:pt x="32" y="696"/>
                    </a:lnTo>
                    <a:moveTo>
                      <a:pt x="0" y="465"/>
                    </a:moveTo>
                    <a:lnTo>
                      <a:pt x="32" y="465"/>
                    </a:lnTo>
                    <a:moveTo>
                      <a:pt x="0" y="234"/>
                    </a:moveTo>
                    <a:lnTo>
                      <a:pt x="32" y="234"/>
                    </a:lnTo>
                    <a:moveTo>
                      <a:pt x="0" y="3"/>
                    </a:moveTo>
                    <a:lnTo>
                      <a:pt x="32" y="3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>
                <a:off x="3299" y="1409"/>
                <a:ext cx="133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3299" y="1575"/>
                <a:ext cx="133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3364" y="1409"/>
                <a:ext cx="3" cy="166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Rectangle 571"/>
              <p:cNvSpPr>
                <a:spLocks noChangeArrowheads="1"/>
              </p:cNvSpPr>
              <p:nvPr/>
            </p:nvSpPr>
            <p:spPr bwMode="auto">
              <a:xfrm>
                <a:off x="2430" y="1387"/>
                <a:ext cx="275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</a:t>
                </a:r>
                <a:r>
                  <a:rPr kumimoji="0" lang="en-US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en-US" altLang="zh-CN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" name="Rectangle 571"/>
              <p:cNvSpPr>
                <a:spLocks noChangeArrowheads="1"/>
              </p:cNvSpPr>
              <p:nvPr/>
            </p:nvSpPr>
            <p:spPr bwMode="auto">
              <a:xfrm>
                <a:off x="2429" y="1727"/>
                <a:ext cx="275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.5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" name="Rectangle 571"/>
              <p:cNvSpPr>
                <a:spLocks noChangeArrowheads="1"/>
              </p:cNvSpPr>
              <p:nvPr/>
            </p:nvSpPr>
            <p:spPr bwMode="auto">
              <a:xfrm>
                <a:off x="2436" y="2065"/>
                <a:ext cx="275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</a:t>
                </a:r>
                <a:r>
                  <a:rPr kumimoji="0" lang="en-US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en-US" altLang="zh-CN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" name="Rectangle 571"/>
              <p:cNvSpPr>
                <a:spLocks noChangeArrowheads="1"/>
              </p:cNvSpPr>
              <p:nvPr/>
            </p:nvSpPr>
            <p:spPr bwMode="auto">
              <a:xfrm>
                <a:off x="2430" y="2426"/>
                <a:ext cx="275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0.5</a:t>
                </a:r>
                <a:endParaRPr kumimoji="0" lang="en-US" altLang="zh-CN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" name="Rectangle 571"/>
              <p:cNvSpPr>
                <a:spLocks noChangeArrowheads="1"/>
              </p:cNvSpPr>
              <p:nvPr/>
            </p:nvSpPr>
            <p:spPr bwMode="auto">
              <a:xfrm>
                <a:off x="2429" y="2758"/>
                <a:ext cx="275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</a:t>
                </a:r>
                <a:endParaRPr kumimoji="0" lang="en-US" altLang="zh-CN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72" name="组合 71"/>
              <p:cNvGrpSpPr/>
              <p:nvPr/>
            </p:nvGrpSpPr>
            <p:grpSpPr>
              <a:xfrm rot="0">
                <a:off x="2904" y="682"/>
                <a:ext cx="1113" cy="483"/>
                <a:chOff x="2583" y="1965"/>
                <a:chExt cx="1113" cy="483"/>
              </a:xfrm>
            </p:grpSpPr>
            <p:sp>
              <p:nvSpPr>
                <p:cNvPr id="73" name="Rectangle 262"/>
                <p:cNvSpPr>
                  <a:spLocks noChangeArrowheads="1"/>
                </p:cNvSpPr>
                <p:nvPr/>
              </p:nvSpPr>
              <p:spPr bwMode="auto">
                <a:xfrm>
                  <a:off x="2584" y="2064"/>
                  <a:ext cx="186" cy="120"/>
                </a:xfrm>
                <a:prstGeom prst="rect">
                  <a:avLst/>
                </a:prstGeom>
                <a:solidFill>
                  <a:srgbClr val="00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Rectangle 268"/>
                <p:cNvSpPr>
                  <a:spLocks noChangeArrowheads="1"/>
                </p:cNvSpPr>
                <p:nvPr/>
              </p:nvSpPr>
              <p:spPr bwMode="auto">
                <a:xfrm>
                  <a:off x="2583" y="2224"/>
                  <a:ext cx="188" cy="120"/>
                </a:xfrm>
                <a:prstGeom prst="rect">
                  <a:avLst/>
                </a:prstGeom>
                <a:solidFill>
                  <a:srgbClr val="F9680D"/>
                </a:solidFill>
                <a:ln w="9525">
                  <a:noFill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Text Box 159"/>
                <p:cNvSpPr txBox="1">
                  <a:spLocks noChangeArrowheads="1"/>
                </p:cNvSpPr>
                <p:nvPr/>
              </p:nvSpPr>
              <p:spPr bwMode="auto">
                <a:xfrm>
                  <a:off x="2700" y="1965"/>
                  <a:ext cx="996" cy="4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>
                  <a:noAutofit/>
                </a:bodyPr>
                <a:lstStyle>
                  <a:defPPr>
                    <a:defRPr lang="en-US"/>
                  </a:defPPr>
                  <a:lvl1pPr marL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1pPr>
                  <a:lvl2pPr marL="457200" lvl="1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2pPr>
                  <a:lvl3pPr marL="914400" lvl="2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3pPr>
                  <a:lvl4pPr marL="1371600" lvl="3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4pPr>
                  <a:lvl5pPr marL="1828800" lvl="4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5pPr>
                  <a:lvl6pPr marL="2286000" lvl="5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6pPr>
                  <a:lvl7pPr marL="2743200" lvl="6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7pPr>
                  <a:lvl8pPr marL="3200400" lvl="7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8pPr>
                  <a:lvl9pPr marL="3657600" lvl="8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700" b="0" dirty="0"/>
                    <a:t>Cre</a:t>
                  </a:r>
                  <a:r>
                    <a:rPr lang="en-US" altLang="en-US" sz="700" b="0" baseline="30000" dirty="0"/>
                    <a:t>-       </a:t>
                  </a:r>
                  <a:r>
                    <a:rPr lang="en-US" altLang="en-US" sz="700" b="0" i="1" dirty="0"/>
                    <a:t>Axin1 </a:t>
                  </a:r>
                  <a:r>
                    <a:rPr lang="en-US" altLang="en-US" sz="700" b="0" dirty="0"/>
                    <a:t>cKO</a:t>
                  </a:r>
                  <a:endParaRPr lang="en-US" altLang="en-US" sz="700" b="0" baseline="30000" dirty="0"/>
                </a:p>
              </p:txBody>
            </p:sp>
          </p:grpSp>
          <p:sp>
            <p:nvSpPr>
              <p:cNvPr id="104" name="Text Box 12"/>
              <p:cNvSpPr txBox="1">
                <a:spLocks noChangeArrowheads="1"/>
              </p:cNvSpPr>
              <p:nvPr/>
            </p:nvSpPr>
            <p:spPr bwMode="auto">
              <a:xfrm>
                <a:off x="2316" y="690"/>
                <a:ext cx="443" cy="38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en-US" sz="1000" b="1" i="0" dirty="0"/>
                  <a:t>B</a:t>
                </a:r>
                <a:endParaRPr lang="en-US" altLang="en-US" sz="1000" b="1" i="0" dirty="0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3752" y="693"/>
              <a:ext cx="1573" cy="2245"/>
              <a:chOff x="3752" y="693"/>
              <a:chExt cx="1573" cy="2245"/>
            </a:xfrm>
          </p:grpSpPr>
          <p:sp>
            <p:nvSpPr>
              <p:cNvPr id="516" name="TextBox 10"/>
              <p:cNvSpPr txBox="1">
                <a:spLocks noChangeArrowheads="1"/>
              </p:cNvSpPr>
              <p:nvPr/>
            </p:nvSpPr>
            <p:spPr bwMode="auto">
              <a:xfrm rot="16200000">
                <a:off x="3059" y="1831"/>
                <a:ext cx="1699" cy="31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en-US" sz="700" b="0" i="1" dirty="0"/>
                  <a:t>Bmp7</a:t>
                </a:r>
                <a:r>
                  <a:rPr lang="en-US" altLang="en-US" sz="700" b="0" i="0" dirty="0"/>
                  <a:t> mRNA level</a:t>
                </a:r>
                <a:endParaRPr lang="en-US" altLang="en-US" sz="700" b="0" i="0" dirty="0"/>
              </a:p>
            </p:txBody>
          </p:sp>
          <p:sp>
            <p:nvSpPr>
              <p:cNvPr id="771" name="Rectangle 603"/>
              <p:cNvSpPr>
                <a:spLocks noChangeArrowheads="1"/>
              </p:cNvSpPr>
              <p:nvPr/>
            </p:nvSpPr>
            <p:spPr bwMode="auto">
              <a:xfrm>
                <a:off x="4889" y="2093"/>
                <a:ext cx="277" cy="750"/>
              </a:xfrm>
              <a:prstGeom prst="rect">
                <a:avLst/>
              </a:prstGeom>
              <a:solidFill>
                <a:srgbClr val="F968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773" name="Oval 605"/>
              <p:cNvSpPr>
                <a:spLocks noChangeArrowheads="1"/>
              </p:cNvSpPr>
              <p:nvPr/>
            </p:nvSpPr>
            <p:spPr bwMode="auto">
              <a:xfrm>
                <a:off x="4974" y="2021"/>
                <a:ext cx="36" cy="51"/>
              </a:xfrm>
              <a:prstGeom prst="ellipse">
                <a:avLst/>
              </a:prstGeom>
              <a:solidFill>
                <a:srgbClr val="1D41D5"/>
              </a:solidFill>
              <a:ln w="9525" cap="flat">
                <a:solidFill>
                  <a:srgbClr val="1D41D5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774" name="Oval 606"/>
              <p:cNvSpPr>
                <a:spLocks noChangeArrowheads="1"/>
              </p:cNvSpPr>
              <p:nvPr/>
            </p:nvSpPr>
            <p:spPr bwMode="auto">
              <a:xfrm>
                <a:off x="5009" y="2111"/>
                <a:ext cx="35" cy="52"/>
              </a:xfrm>
              <a:prstGeom prst="ellipse">
                <a:avLst/>
              </a:prstGeom>
              <a:solidFill>
                <a:srgbClr val="1D41D5"/>
              </a:solidFill>
              <a:ln w="9525" cap="flat">
                <a:solidFill>
                  <a:srgbClr val="1D41D5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775" name="Oval 607"/>
              <p:cNvSpPr>
                <a:spLocks noChangeArrowheads="1"/>
              </p:cNvSpPr>
              <p:nvPr/>
            </p:nvSpPr>
            <p:spPr bwMode="auto">
              <a:xfrm>
                <a:off x="5044" y="2029"/>
                <a:ext cx="36" cy="51"/>
              </a:xfrm>
              <a:prstGeom prst="ellipse">
                <a:avLst/>
              </a:prstGeom>
              <a:solidFill>
                <a:srgbClr val="1D41D5"/>
              </a:solidFill>
              <a:ln w="9525" cap="flat">
                <a:solidFill>
                  <a:srgbClr val="1D41D5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776" name="Rectangle 608"/>
              <p:cNvSpPr>
                <a:spLocks noChangeArrowheads="1"/>
              </p:cNvSpPr>
              <p:nvPr/>
            </p:nvSpPr>
            <p:spPr bwMode="auto">
              <a:xfrm>
                <a:off x="4504" y="2161"/>
                <a:ext cx="278" cy="686"/>
              </a:xfrm>
              <a:prstGeom prst="rect">
                <a:avLst/>
              </a:prstGeom>
              <a:solidFill>
                <a:srgbClr val="00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781" name="Oval 614"/>
              <p:cNvSpPr>
                <a:spLocks noChangeArrowheads="1"/>
              </p:cNvSpPr>
              <p:nvPr/>
            </p:nvSpPr>
            <p:spPr bwMode="auto">
              <a:xfrm>
                <a:off x="4625" y="2124"/>
                <a:ext cx="36" cy="51"/>
              </a:xfrm>
              <a:prstGeom prst="ellipse">
                <a:avLst/>
              </a:prstGeom>
              <a:solidFill>
                <a:srgbClr val="1D41D5"/>
              </a:solidFill>
              <a:ln w="9525" cap="flat">
                <a:solidFill>
                  <a:srgbClr val="1D41D5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782" name="Oval 615"/>
              <p:cNvSpPr>
                <a:spLocks noChangeArrowheads="1"/>
              </p:cNvSpPr>
              <p:nvPr/>
            </p:nvSpPr>
            <p:spPr bwMode="auto">
              <a:xfrm>
                <a:off x="4554" y="2124"/>
                <a:ext cx="35" cy="51"/>
              </a:xfrm>
              <a:prstGeom prst="ellipse">
                <a:avLst/>
              </a:prstGeom>
              <a:solidFill>
                <a:srgbClr val="1D41D5"/>
              </a:solidFill>
              <a:ln w="9525" cap="flat">
                <a:solidFill>
                  <a:srgbClr val="1D41D5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785" name="Oval 616"/>
              <p:cNvSpPr>
                <a:spLocks noChangeArrowheads="1"/>
              </p:cNvSpPr>
              <p:nvPr/>
            </p:nvSpPr>
            <p:spPr bwMode="auto">
              <a:xfrm>
                <a:off x="4696" y="2124"/>
                <a:ext cx="36" cy="51"/>
              </a:xfrm>
              <a:prstGeom prst="ellipse">
                <a:avLst/>
              </a:prstGeom>
              <a:solidFill>
                <a:srgbClr val="1D41D5"/>
              </a:solidFill>
              <a:ln w="9525" cap="flat">
                <a:solidFill>
                  <a:srgbClr val="1D41D5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786" name="Line 617"/>
              <p:cNvSpPr>
                <a:spLocks noChangeShapeType="1"/>
              </p:cNvSpPr>
              <p:nvPr/>
            </p:nvSpPr>
            <p:spPr bwMode="auto">
              <a:xfrm>
                <a:off x="4274" y="2843"/>
                <a:ext cx="1051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787" name="Rectangle 618"/>
              <p:cNvSpPr>
                <a:spLocks noChangeArrowheads="1"/>
              </p:cNvSpPr>
              <p:nvPr/>
            </p:nvSpPr>
            <p:spPr bwMode="auto">
              <a:xfrm>
                <a:off x="4016" y="2769"/>
                <a:ext cx="256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8" name="Rectangle 619"/>
              <p:cNvSpPr>
                <a:spLocks noChangeArrowheads="1"/>
              </p:cNvSpPr>
              <p:nvPr/>
            </p:nvSpPr>
            <p:spPr bwMode="auto">
              <a:xfrm>
                <a:off x="4018" y="2409"/>
                <a:ext cx="260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0.5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9" name="Rectangle 620"/>
              <p:cNvSpPr>
                <a:spLocks noChangeArrowheads="1"/>
              </p:cNvSpPr>
              <p:nvPr/>
            </p:nvSpPr>
            <p:spPr bwMode="auto">
              <a:xfrm>
                <a:off x="4016" y="2072"/>
                <a:ext cx="256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1.0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0" name="Rectangle 621"/>
              <p:cNvSpPr>
                <a:spLocks noChangeArrowheads="1"/>
              </p:cNvSpPr>
              <p:nvPr/>
            </p:nvSpPr>
            <p:spPr bwMode="auto">
              <a:xfrm>
                <a:off x="4018" y="1715"/>
                <a:ext cx="256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1.5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1" name="Rectangle 622"/>
              <p:cNvSpPr>
                <a:spLocks noChangeArrowheads="1"/>
              </p:cNvSpPr>
              <p:nvPr/>
            </p:nvSpPr>
            <p:spPr bwMode="auto">
              <a:xfrm>
                <a:off x="4016" y="1378"/>
                <a:ext cx="256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2.0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2" name="Rectangle 623"/>
              <p:cNvSpPr>
                <a:spLocks noChangeArrowheads="1"/>
              </p:cNvSpPr>
              <p:nvPr/>
            </p:nvSpPr>
            <p:spPr bwMode="auto">
              <a:xfrm>
                <a:off x="4016" y="1042"/>
                <a:ext cx="256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2.5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3" name="Freeform 624"/>
              <p:cNvSpPr>
                <a:spLocks noEditPoints="1"/>
              </p:cNvSpPr>
              <p:nvPr/>
            </p:nvSpPr>
            <p:spPr bwMode="auto">
              <a:xfrm>
                <a:off x="4276" y="1106"/>
                <a:ext cx="33" cy="1741"/>
              </a:xfrm>
              <a:custGeom>
                <a:avLst/>
                <a:gdLst>
                  <a:gd name="T0" fmla="*/ 0 w 32"/>
                  <a:gd name="T1" fmla="*/ 1161 h 1161"/>
                  <a:gd name="T2" fmla="*/ 0 w 32"/>
                  <a:gd name="T3" fmla="*/ 0 h 1161"/>
                  <a:gd name="T4" fmla="*/ 0 w 32"/>
                  <a:gd name="T5" fmla="*/ 1158 h 1161"/>
                  <a:gd name="T6" fmla="*/ 32 w 32"/>
                  <a:gd name="T7" fmla="*/ 1158 h 1161"/>
                  <a:gd name="T8" fmla="*/ 0 w 32"/>
                  <a:gd name="T9" fmla="*/ 927 h 1161"/>
                  <a:gd name="T10" fmla="*/ 32 w 32"/>
                  <a:gd name="T11" fmla="*/ 927 h 1161"/>
                  <a:gd name="T12" fmla="*/ 0 w 32"/>
                  <a:gd name="T13" fmla="*/ 696 h 1161"/>
                  <a:gd name="T14" fmla="*/ 32 w 32"/>
                  <a:gd name="T15" fmla="*/ 696 h 1161"/>
                  <a:gd name="T16" fmla="*/ 0 w 32"/>
                  <a:gd name="T17" fmla="*/ 465 h 1161"/>
                  <a:gd name="T18" fmla="*/ 32 w 32"/>
                  <a:gd name="T19" fmla="*/ 465 h 1161"/>
                  <a:gd name="T20" fmla="*/ 0 w 32"/>
                  <a:gd name="T21" fmla="*/ 234 h 1161"/>
                  <a:gd name="T22" fmla="*/ 32 w 32"/>
                  <a:gd name="T23" fmla="*/ 234 h 1161"/>
                  <a:gd name="T24" fmla="*/ 0 w 32"/>
                  <a:gd name="T25" fmla="*/ 3 h 1161"/>
                  <a:gd name="T26" fmla="*/ 32 w 32"/>
                  <a:gd name="T27" fmla="*/ 3 h 1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1161">
                    <a:moveTo>
                      <a:pt x="0" y="1161"/>
                    </a:moveTo>
                    <a:lnTo>
                      <a:pt x="0" y="0"/>
                    </a:lnTo>
                    <a:moveTo>
                      <a:pt x="0" y="1158"/>
                    </a:moveTo>
                    <a:lnTo>
                      <a:pt x="32" y="1158"/>
                    </a:lnTo>
                    <a:moveTo>
                      <a:pt x="0" y="927"/>
                    </a:moveTo>
                    <a:lnTo>
                      <a:pt x="32" y="927"/>
                    </a:lnTo>
                    <a:moveTo>
                      <a:pt x="0" y="696"/>
                    </a:moveTo>
                    <a:lnTo>
                      <a:pt x="32" y="696"/>
                    </a:lnTo>
                    <a:moveTo>
                      <a:pt x="0" y="465"/>
                    </a:moveTo>
                    <a:lnTo>
                      <a:pt x="32" y="465"/>
                    </a:lnTo>
                    <a:moveTo>
                      <a:pt x="0" y="234"/>
                    </a:moveTo>
                    <a:lnTo>
                      <a:pt x="32" y="234"/>
                    </a:lnTo>
                    <a:moveTo>
                      <a:pt x="0" y="3"/>
                    </a:moveTo>
                    <a:lnTo>
                      <a:pt x="32" y="3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>
                <a:off x="4961" y="2057"/>
                <a:ext cx="133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4961" y="2100"/>
                <a:ext cx="133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>
                <a:off x="5026" y="2057"/>
                <a:ext cx="0" cy="43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1" name="组合 80"/>
              <p:cNvGrpSpPr/>
              <p:nvPr/>
            </p:nvGrpSpPr>
            <p:grpSpPr>
              <a:xfrm rot="0">
                <a:off x="4504" y="781"/>
                <a:ext cx="188" cy="280"/>
                <a:chOff x="2583" y="2064"/>
                <a:chExt cx="188" cy="280"/>
              </a:xfrm>
            </p:grpSpPr>
            <p:sp>
              <p:nvSpPr>
                <p:cNvPr id="82" name="Rectangle 262"/>
                <p:cNvSpPr>
                  <a:spLocks noChangeArrowheads="1"/>
                </p:cNvSpPr>
                <p:nvPr/>
              </p:nvSpPr>
              <p:spPr bwMode="auto">
                <a:xfrm>
                  <a:off x="2590" y="2064"/>
                  <a:ext cx="180" cy="120"/>
                </a:xfrm>
                <a:prstGeom prst="rect">
                  <a:avLst/>
                </a:prstGeom>
                <a:solidFill>
                  <a:srgbClr val="00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" name="Rectangle 268"/>
                <p:cNvSpPr>
                  <a:spLocks noChangeArrowheads="1"/>
                </p:cNvSpPr>
                <p:nvPr/>
              </p:nvSpPr>
              <p:spPr bwMode="auto">
                <a:xfrm>
                  <a:off x="2583" y="2224"/>
                  <a:ext cx="188" cy="120"/>
                </a:xfrm>
                <a:prstGeom prst="rect">
                  <a:avLst/>
                </a:prstGeom>
                <a:solidFill>
                  <a:srgbClr val="F9680D"/>
                </a:solidFill>
                <a:ln w="9525">
                  <a:noFill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105" name="Text Box 12"/>
              <p:cNvSpPr txBox="1">
                <a:spLocks noChangeArrowheads="1"/>
              </p:cNvSpPr>
              <p:nvPr/>
            </p:nvSpPr>
            <p:spPr bwMode="auto">
              <a:xfrm>
                <a:off x="3908" y="693"/>
                <a:ext cx="443" cy="38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en-US" sz="1000" b="1" i="0" dirty="0"/>
                  <a:t>C</a:t>
                </a:r>
                <a:endParaRPr lang="en-US" altLang="en-US" sz="1000" b="1" i="0" dirty="0"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5353" y="683"/>
              <a:ext cx="1872" cy="2245"/>
              <a:chOff x="5353" y="683"/>
              <a:chExt cx="1872" cy="2245"/>
            </a:xfrm>
          </p:grpSpPr>
          <p:sp>
            <p:nvSpPr>
              <p:cNvPr id="517" name="TextBox 10"/>
              <p:cNvSpPr txBox="1">
                <a:spLocks noChangeArrowheads="1"/>
              </p:cNvSpPr>
              <p:nvPr/>
            </p:nvSpPr>
            <p:spPr bwMode="auto">
              <a:xfrm rot="16200000">
                <a:off x="4609" y="1839"/>
                <a:ext cx="1800" cy="31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en-US" sz="700" b="0" i="1" dirty="0"/>
                  <a:t>Gremlin</a:t>
                </a:r>
                <a:r>
                  <a:rPr lang="en-US" altLang="en-US" sz="700" b="0" i="0" dirty="0"/>
                  <a:t> mRNA level</a:t>
                </a:r>
                <a:endParaRPr lang="en-US" altLang="en-US" sz="700" b="0" i="0" dirty="0"/>
              </a:p>
            </p:txBody>
          </p:sp>
          <p:sp>
            <p:nvSpPr>
              <p:cNvPr id="542" name="TextBox 178"/>
              <p:cNvSpPr txBox="1">
                <a:spLocks noChangeArrowheads="1"/>
              </p:cNvSpPr>
              <p:nvPr/>
            </p:nvSpPr>
            <p:spPr bwMode="auto">
              <a:xfrm>
                <a:off x="6335" y="1366"/>
                <a:ext cx="357" cy="43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en-US" sz="1200" b="0" i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endParaRPr lang="en-US" altLang="en-US" sz="1200" b="0" i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8" name="Rectangle 365"/>
              <p:cNvSpPr>
                <a:spLocks noChangeArrowheads="1"/>
              </p:cNvSpPr>
              <p:nvPr/>
            </p:nvSpPr>
            <p:spPr bwMode="auto">
              <a:xfrm>
                <a:off x="6400" y="1790"/>
                <a:ext cx="226" cy="105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1300" name="Oval 367"/>
              <p:cNvSpPr>
                <a:spLocks noChangeArrowheads="1"/>
              </p:cNvSpPr>
              <p:nvPr/>
            </p:nvSpPr>
            <p:spPr bwMode="auto">
              <a:xfrm>
                <a:off x="6469" y="1807"/>
                <a:ext cx="29" cy="52"/>
              </a:xfrm>
              <a:prstGeom prst="ellipse">
                <a:avLst/>
              </a:prstGeom>
              <a:solidFill>
                <a:srgbClr val="F9680D"/>
              </a:solidFill>
              <a:ln w="9525" cap="flat">
                <a:solidFill>
                  <a:srgbClr val="F9680D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1301" name="Oval 368"/>
              <p:cNvSpPr>
                <a:spLocks noChangeArrowheads="1"/>
              </p:cNvSpPr>
              <p:nvPr/>
            </p:nvSpPr>
            <p:spPr bwMode="auto">
              <a:xfrm>
                <a:off x="6527" y="1772"/>
                <a:ext cx="29" cy="52"/>
              </a:xfrm>
              <a:prstGeom prst="ellipse">
                <a:avLst/>
              </a:prstGeom>
              <a:solidFill>
                <a:srgbClr val="F9680D"/>
              </a:solidFill>
              <a:ln w="9525" cap="flat">
                <a:solidFill>
                  <a:srgbClr val="F9680D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1302" name="Oval 369"/>
              <p:cNvSpPr>
                <a:spLocks noChangeArrowheads="1"/>
              </p:cNvSpPr>
              <p:nvPr/>
            </p:nvSpPr>
            <p:spPr bwMode="auto">
              <a:xfrm>
                <a:off x="6498" y="1677"/>
                <a:ext cx="28" cy="50"/>
              </a:xfrm>
              <a:prstGeom prst="ellipse">
                <a:avLst/>
              </a:prstGeom>
              <a:solidFill>
                <a:srgbClr val="F9680D"/>
              </a:solidFill>
              <a:ln w="9525" cap="flat">
                <a:solidFill>
                  <a:srgbClr val="F9680D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1303" name="Rectangle 370"/>
              <p:cNvSpPr>
                <a:spLocks noChangeArrowheads="1"/>
              </p:cNvSpPr>
              <p:nvPr/>
            </p:nvSpPr>
            <p:spPr bwMode="auto">
              <a:xfrm>
                <a:off x="6087" y="2167"/>
                <a:ext cx="226" cy="672"/>
              </a:xfrm>
              <a:prstGeom prst="rect">
                <a:avLst/>
              </a:prstGeom>
              <a:solidFill>
                <a:srgbClr val="00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1305" name="Oval 372"/>
              <p:cNvSpPr>
                <a:spLocks noChangeArrowheads="1"/>
              </p:cNvSpPr>
              <p:nvPr/>
            </p:nvSpPr>
            <p:spPr bwMode="auto">
              <a:xfrm>
                <a:off x="6184" y="2128"/>
                <a:ext cx="29" cy="50"/>
              </a:xfrm>
              <a:prstGeom prst="ellipse">
                <a:avLst/>
              </a:prstGeom>
              <a:solidFill>
                <a:srgbClr val="F9680D"/>
              </a:solidFill>
              <a:ln w="9525" cap="flat">
                <a:solidFill>
                  <a:srgbClr val="F9680D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1306" name="Oval 373"/>
              <p:cNvSpPr>
                <a:spLocks noChangeArrowheads="1"/>
              </p:cNvSpPr>
              <p:nvPr/>
            </p:nvSpPr>
            <p:spPr bwMode="auto">
              <a:xfrm>
                <a:off x="6126" y="2128"/>
                <a:ext cx="28" cy="50"/>
              </a:xfrm>
              <a:prstGeom prst="ellipse">
                <a:avLst/>
              </a:prstGeom>
              <a:solidFill>
                <a:srgbClr val="F9680D"/>
              </a:solidFill>
              <a:ln w="9525" cap="flat">
                <a:solidFill>
                  <a:srgbClr val="F9680D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1307" name="Oval 374"/>
              <p:cNvSpPr>
                <a:spLocks noChangeArrowheads="1"/>
              </p:cNvSpPr>
              <p:nvPr/>
            </p:nvSpPr>
            <p:spPr bwMode="auto">
              <a:xfrm>
                <a:off x="6243" y="2128"/>
                <a:ext cx="29" cy="50"/>
              </a:xfrm>
              <a:prstGeom prst="ellipse">
                <a:avLst/>
              </a:prstGeom>
              <a:solidFill>
                <a:srgbClr val="F9680D"/>
              </a:solidFill>
              <a:ln w="9525" cap="flat">
                <a:solidFill>
                  <a:srgbClr val="F9680D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1308" name="Line 375"/>
              <p:cNvSpPr>
                <a:spLocks noChangeShapeType="1"/>
              </p:cNvSpPr>
              <p:nvPr/>
            </p:nvSpPr>
            <p:spPr bwMode="auto">
              <a:xfrm>
                <a:off x="5897" y="2839"/>
                <a:ext cx="858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1309" name="Rectangle 376"/>
              <p:cNvSpPr>
                <a:spLocks noChangeArrowheads="1"/>
              </p:cNvSpPr>
              <p:nvPr/>
            </p:nvSpPr>
            <p:spPr bwMode="auto">
              <a:xfrm>
                <a:off x="5649" y="2759"/>
                <a:ext cx="249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0" name="Rectangle 377"/>
              <p:cNvSpPr>
                <a:spLocks noChangeArrowheads="1"/>
              </p:cNvSpPr>
              <p:nvPr/>
            </p:nvSpPr>
            <p:spPr bwMode="auto">
              <a:xfrm>
                <a:off x="5649" y="2418"/>
                <a:ext cx="249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0.5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1" name="Rectangle 378"/>
              <p:cNvSpPr>
                <a:spLocks noChangeArrowheads="1"/>
              </p:cNvSpPr>
              <p:nvPr/>
            </p:nvSpPr>
            <p:spPr bwMode="auto">
              <a:xfrm>
                <a:off x="5648" y="2073"/>
                <a:ext cx="249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1.0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2" name="Rectangle 379"/>
              <p:cNvSpPr>
                <a:spLocks noChangeArrowheads="1"/>
              </p:cNvSpPr>
              <p:nvPr/>
            </p:nvSpPr>
            <p:spPr bwMode="auto">
              <a:xfrm>
                <a:off x="5649" y="1724"/>
                <a:ext cx="249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1.5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3" name="Rectangle 380"/>
              <p:cNvSpPr>
                <a:spLocks noChangeArrowheads="1"/>
              </p:cNvSpPr>
              <p:nvPr/>
            </p:nvSpPr>
            <p:spPr bwMode="auto">
              <a:xfrm>
                <a:off x="5649" y="1386"/>
                <a:ext cx="249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2.0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4" name="Rectangle 381"/>
              <p:cNvSpPr>
                <a:spLocks noChangeArrowheads="1"/>
              </p:cNvSpPr>
              <p:nvPr/>
            </p:nvSpPr>
            <p:spPr bwMode="auto">
              <a:xfrm>
                <a:off x="5649" y="1043"/>
                <a:ext cx="249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2.5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5" name="Freeform 382"/>
              <p:cNvSpPr>
                <a:spLocks noEditPoints="1"/>
              </p:cNvSpPr>
              <p:nvPr/>
            </p:nvSpPr>
            <p:spPr bwMode="auto">
              <a:xfrm>
                <a:off x="5899" y="1120"/>
                <a:ext cx="27" cy="1723"/>
              </a:xfrm>
              <a:custGeom>
                <a:avLst/>
                <a:gdLst>
                  <a:gd name="T0" fmla="*/ 0 w 32"/>
                  <a:gd name="T1" fmla="*/ 1161 h 1161"/>
                  <a:gd name="T2" fmla="*/ 0 w 32"/>
                  <a:gd name="T3" fmla="*/ 0 h 1161"/>
                  <a:gd name="T4" fmla="*/ 0 w 32"/>
                  <a:gd name="T5" fmla="*/ 1158 h 1161"/>
                  <a:gd name="T6" fmla="*/ 32 w 32"/>
                  <a:gd name="T7" fmla="*/ 1158 h 1161"/>
                  <a:gd name="T8" fmla="*/ 0 w 32"/>
                  <a:gd name="T9" fmla="*/ 927 h 1161"/>
                  <a:gd name="T10" fmla="*/ 32 w 32"/>
                  <a:gd name="T11" fmla="*/ 927 h 1161"/>
                  <a:gd name="T12" fmla="*/ 0 w 32"/>
                  <a:gd name="T13" fmla="*/ 696 h 1161"/>
                  <a:gd name="T14" fmla="*/ 32 w 32"/>
                  <a:gd name="T15" fmla="*/ 696 h 1161"/>
                  <a:gd name="T16" fmla="*/ 0 w 32"/>
                  <a:gd name="T17" fmla="*/ 465 h 1161"/>
                  <a:gd name="T18" fmla="*/ 32 w 32"/>
                  <a:gd name="T19" fmla="*/ 465 h 1161"/>
                  <a:gd name="T20" fmla="*/ 0 w 32"/>
                  <a:gd name="T21" fmla="*/ 234 h 1161"/>
                  <a:gd name="T22" fmla="*/ 32 w 32"/>
                  <a:gd name="T23" fmla="*/ 234 h 1161"/>
                  <a:gd name="T24" fmla="*/ 0 w 32"/>
                  <a:gd name="T25" fmla="*/ 3 h 1161"/>
                  <a:gd name="T26" fmla="*/ 32 w 32"/>
                  <a:gd name="T27" fmla="*/ 3 h 1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1161">
                    <a:moveTo>
                      <a:pt x="0" y="1161"/>
                    </a:moveTo>
                    <a:lnTo>
                      <a:pt x="0" y="0"/>
                    </a:lnTo>
                    <a:moveTo>
                      <a:pt x="0" y="1158"/>
                    </a:moveTo>
                    <a:lnTo>
                      <a:pt x="32" y="1158"/>
                    </a:lnTo>
                    <a:moveTo>
                      <a:pt x="0" y="927"/>
                    </a:moveTo>
                    <a:lnTo>
                      <a:pt x="32" y="927"/>
                    </a:lnTo>
                    <a:moveTo>
                      <a:pt x="0" y="696"/>
                    </a:moveTo>
                    <a:lnTo>
                      <a:pt x="32" y="696"/>
                    </a:lnTo>
                    <a:moveTo>
                      <a:pt x="0" y="465"/>
                    </a:moveTo>
                    <a:lnTo>
                      <a:pt x="32" y="465"/>
                    </a:lnTo>
                    <a:moveTo>
                      <a:pt x="0" y="234"/>
                    </a:moveTo>
                    <a:lnTo>
                      <a:pt x="32" y="234"/>
                    </a:lnTo>
                    <a:moveTo>
                      <a:pt x="0" y="3"/>
                    </a:moveTo>
                    <a:lnTo>
                      <a:pt x="32" y="3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cxnSp>
            <p:nvCxnSpPr>
              <p:cNvPr id="33" name="直接连接符 32"/>
              <p:cNvCxnSpPr/>
              <p:nvPr/>
            </p:nvCxnSpPr>
            <p:spPr>
              <a:xfrm>
                <a:off x="6447" y="1735"/>
                <a:ext cx="133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>
                <a:off x="6447" y="1814"/>
                <a:ext cx="133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>
                <a:off x="6512" y="1735"/>
                <a:ext cx="1" cy="76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7" name="组合 76"/>
              <p:cNvGrpSpPr/>
              <p:nvPr/>
            </p:nvGrpSpPr>
            <p:grpSpPr>
              <a:xfrm rot="0">
                <a:off x="6090" y="683"/>
                <a:ext cx="1135" cy="482"/>
                <a:chOff x="2583" y="1965"/>
                <a:chExt cx="1135" cy="482"/>
              </a:xfrm>
            </p:grpSpPr>
            <p:sp>
              <p:nvSpPr>
                <p:cNvPr id="78" name="Rectangle 262"/>
                <p:cNvSpPr>
                  <a:spLocks noChangeArrowheads="1"/>
                </p:cNvSpPr>
                <p:nvPr/>
              </p:nvSpPr>
              <p:spPr bwMode="auto">
                <a:xfrm>
                  <a:off x="2583" y="2065"/>
                  <a:ext cx="180" cy="12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" name="Rectangle 268"/>
                <p:cNvSpPr>
                  <a:spLocks noChangeArrowheads="1"/>
                </p:cNvSpPr>
                <p:nvPr/>
              </p:nvSpPr>
              <p:spPr bwMode="auto">
                <a:xfrm>
                  <a:off x="2583" y="2224"/>
                  <a:ext cx="188" cy="120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Text Box 159"/>
                <p:cNvSpPr txBox="1">
                  <a:spLocks noChangeArrowheads="1"/>
                </p:cNvSpPr>
                <p:nvPr/>
              </p:nvSpPr>
              <p:spPr bwMode="auto">
                <a:xfrm>
                  <a:off x="2700" y="1965"/>
                  <a:ext cx="1018" cy="4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>
                  <a:noAutofit/>
                </a:bodyPr>
                <a:lstStyle>
                  <a:defPPr>
                    <a:defRPr lang="en-US"/>
                  </a:defPPr>
                  <a:lvl1pPr marL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1pPr>
                  <a:lvl2pPr marL="457200" lvl="1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2pPr>
                  <a:lvl3pPr marL="914400" lvl="2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3pPr>
                  <a:lvl4pPr marL="1371600" lvl="3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4pPr>
                  <a:lvl5pPr marL="1828800" lvl="4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5pPr>
                  <a:lvl6pPr marL="2286000" lvl="5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6pPr>
                  <a:lvl7pPr marL="2743200" lvl="6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7pPr>
                  <a:lvl8pPr marL="3200400" lvl="7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8pPr>
                  <a:lvl9pPr marL="3657600" lvl="8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700" b="0" dirty="0"/>
                    <a:t>Cre</a:t>
                  </a:r>
                  <a:r>
                    <a:rPr lang="en-US" altLang="en-US" sz="700" b="0" baseline="30000" dirty="0"/>
                    <a:t>-          </a:t>
                  </a:r>
                  <a:r>
                    <a:rPr lang="en-US" altLang="en-US" sz="700" b="0" i="1" dirty="0"/>
                    <a:t>Axin1 </a:t>
                  </a:r>
                  <a:r>
                    <a:rPr lang="en-US" altLang="en-US" sz="700" b="0" dirty="0"/>
                    <a:t>cKO</a:t>
                  </a:r>
                  <a:endParaRPr lang="en-US" altLang="en-US" sz="700" b="0" baseline="30000" dirty="0"/>
                </a:p>
              </p:txBody>
            </p:sp>
          </p:grpSp>
          <p:sp>
            <p:nvSpPr>
              <p:cNvPr id="106" name="Text Box 12"/>
              <p:cNvSpPr txBox="1">
                <a:spLocks noChangeArrowheads="1"/>
              </p:cNvSpPr>
              <p:nvPr/>
            </p:nvSpPr>
            <p:spPr bwMode="auto">
              <a:xfrm>
                <a:off x="5539" y="690"/>
                <a:ext cx="443" cy="38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en-US" sz="1000" b="1" i="0" dirty="0"/>
                  <a:t>D</a:t>
                </a:r>
                <a:endParaRPr lang="en-US" altLang="en-US" sz="1000" b="1" i="0" dirty="0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6914" y="682"/>
              <a:ext cx="1880" cy="2227"/>
              <a:chOff x="6914" y="682"/>
              <a:chExt cx="1880" cy="2227"/>
            </a:xfrm>
          </p:grpSpPr>
          <p:sp>
            <p:nvSpPr>
              <p:cNvPr id="518" name="TextBox 10"/>
              <p:cNvSpPr txBox="1">
                <a:spLocks noChangeArrowheads="1"/>
              </p:cNvSpPr>
              <p:nvPr/>
            </p:nvSpPr>
            <p:spPr bwMode="auto">
              <a:xfrm rot="16200000">
                <a:off x="6195" y="1818"/>
                <a:ext cx="1750" cy="31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en-US" sz="700" b="0" i="1" dirty="0"/>
                  <a:t>Msx2</a:t>
                </a:r>
                <a:r>
                  <a:rPr lang="en-US" altLang="en-US" sz="700" b="0" i="0" dirty="0"/>
                  <a:t> mRNA level</a:t>
                </a:r>
                <a:endParaRPr lang="en-US" altLang="en-US" sz="700" b="0" i="0" dirty="0"/>
              </a:p>
            </p:txBody>
          </p:sp>
          <p:sp>
            <p:nvSpPr>
              <p:cNvPr id="683" name="TextBox 177"/>
              <p:cNvSpPr txBox="1">
                <a:spLocks noChangeArrowheads="1"/>
              </p:cNvSpPr>
              <p:nvPr/>
            </p:nvSpPr>
            <p:spPr bwMode="auto">
              <a:xfrm>
                <a:off x="7900" y="1091"/>
                <a:ext cx="395" cy="43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en-US" sz="1200" b="0" i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endParaRPr lang="en-US" altLang="en-US" sz="1200" b="0" i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90" name="Rectangle 455"/>
              <p:cNvSpPr>
                <a:spLocks noChangeArrowheads="1"/>
              </p:cNvSpPr>
              <p:nvPr/>
            </p:nvSpPr>
            <p:spPr bwMode="auto">
              <a:xfrm>
                <a:off x="7971" y="1477"/>
                <a:ext cx="221" cy="136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92" name="Oval 457"/>
              <p:cNvSpPr>
                <a:spLocks noChangeArrowheads="1"/>
              </p:cNvSpPr>
              <p:nvPr/>
            </p:nvSpPr>
            <p:spPr bwMode="auto">
              <a:xfrm>
                <a:off x="8066" y="1372"/>
                <a:ext cx="29" cy="52"/>
              </a:xfrm>
              <a:prstGeom prst="ellipse">
                <a:avLst/>
              </a:prstGeom>
              <a:solidFill>
                <a:srgbClr val="F9680D"/>
              </a:solidFill>
              <a:ln w="9525" cap="flat">
                <a:solidFill>
                  <a:srgbClr val="F9680D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93" name="Oval 458"/>
              <p:cNvSpPr>
                <a:spLocks noChangeArrowheads="1"/>
              </p:cNvSpPr>
              <p:nvPr/>
            </p:nvSpPr>
            <p:spPr bwMode="auto">
              <a:xfrm>
                <a:off x="8095" y="1446"/>
                <a:ext cx="29" cy="52"/>
              </a:xfrm>
              <a:prstGeom prst="ellipse">
                <a:avLst/>
              </a:prstGeom>
              <a:solidFill>
                <a:srgbClr val="F9680D"/>
              </a:solidFill>
              <a:ln w="9525" cap="flat">
                <a:solidFill>
                  <a:srgbClr val="F9680D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94" name="Oval 459"/>
              <p:cNvSpPr>
                <a:spLocks noChangeArrowheads="1"/>
              </p:cNvSpPr>
              <p:nvPr/>
            </p:nvSpPr>
            <p:spPr bwMode="auto">
              <a:xfrm>
                <a:off x="8038" y="1495"/>
                <a:ext cx="28" cy="52"/>
              </a:xfrm>
              <a:prstGeom prst="ellipse">
                <a:avLst/>
              </a:prstGeom>
              <a:solidFill>
                <a:srgbClr val="F9680D"/>
              </a:solidFill>
              <a:ln w="9525" cap="flat">
                <a:solidFill>
                  <a:srgbClr val="F9680D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95" name="Rectangle 460"/>
              <p:cNvSpPr>
                <a:spLocks noChangeArrowheads="1"/>
              </p:cNvSpPr>
              <p:nvPr/>
            </p:nvSpPr>
            <p:spPr bwMode="auto">
              <a:xfrm>
                <a:off x="7664" y="2417"/>
                <a:ext cx="221" cy="419"/>
              </a:xfrm>
              <a:prstGeom prst="rect">
                <a:avLst/>
              </a:prstGeom>
              <a:solidFill>
                <a:srgbClr val="00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97" name="Oval 462"/>
              <p:cNvSpPr>
                <a:spLocks noChangeArrowheads="1"/>
              </p:cNvSpPr>
              <p:nvPr/>
            </p:nvSpPr>
            <p:spPr bwMode="auto">
              <a:xfrm>
                <a:off x="7760" y="2378"/>
                <a:ext cx="28" cy="52"/>
              </a:xfrm>
              <a:prstGeom prst="ellipse">
                <a:avLst/>
              </a:prstGeom>
              <a:solidFill>
                <a:srgbClr val="F9680D"/>
              </a:solidFill>
              <a:ln w="9525" cap="flat">
                <a:solidFill>
                  <a:srgbClr val="F9680D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98" name="Oval 463"/>
              <p:cNvSpPr>
                <a:spLocks noChangeArrowheads="1"/>
              </p:cNvSpPr>
              <p:nvPr/>
            </p:nvSpPr>
            <p:spPr bwMode="auto">
              <a:xfrm>
                <a:off x="7703" y="2378"/>
                <a:ext cx="29" cy="52"/>
              </a:xfrm>
              <a:prstGeom prst="ellipse">
                <a:avLst/>
              </a:prstGeom>
              <a:solidFill>
                <a:srgbClr val="F9680D"/>
              </a:solidFill>
              <a:ln w="9525" cap="flat">
                <a:solidFill>
                  <a:srgbClr val="F9680D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99" name="Oval 464"/>
              <p:cNvSpPr>
                <a:spLocks noChangeArrowheads="1"/>
              </p:cNvSpPr>
              <p:nvPr/>
            </p:nvSpPr>
            <p:spPr bwMode="auto">
              <a:xfrm>
                <a:off x="7817" y="2378"/>
                <a:ext cx="29" cy="52"/>
              </a:xfrm>
              <a:prstGeom prst="ellipse">
                <a:avLst/>
              </a:prstGeom>
              <a:solidFill>
                <a:srgbClr val="F9680D"/>
              </a:solidFill>
              <a:ln w="9525" cap="flat">
                <a:solidFill>
                  <a:srgbClr val="F9680D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00" name="Line 465"/>
              <p:cNvSpPr>
                <a:spLocks noChangeShapeType="1"/>
              </p:cNvSpPr>
              <p:nvPr/>
            </p:nvSpPr>
            <p:spPr bwMode="auto">
              <a:xfrm>
                <a:off x="7480" y="2836"/>
                <a:ext cx="839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06" name="Rectangle 471"/>
              <p:cNvSpPr>
                <a:spLocks noChangeArrowheads="1"/>
              </p:cNvSpPr>
              <p:nvPr/>
            </p:nvSpPr>
            <p:spPr bwMode="auto">
              <a:xfrm>
                <a:off x="7226" y="1031"/>
                <a:ext cx="253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4.0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7" name="Freeform 472"/>
              <p:cNvSpPr>
                <a:spLocks noEditPoints="1"/>
              </p:cNvSpPr>
              <p:nvPr/>
            </p:nvSpPr>
            <p:spPr bwMode="auto">
              <a:xfrm>
                <a:off x="7482" y="1104"/>
                <a:ext cx="25" cy="1737"/>
              </a:xfrm>
              <a:custGeom>
                <a:avLst/>
                <a:gdLst>
                  <a:gd name="T0" fmla="*/ 0 w 31"/>
                  <a:gd name="T1" fmla="*/ 1161 h 1161"/>
                  <a:gd name="T2" fmla="*/ 0 w 31"/>
                  <a:gd name="T3" fmla="*/ 0 h 1161"/>
                  <a:gd name="T4" fmla="*/ 0 w 31"/>
                  <a:gd name="T5" fmla="*/ 1158 h 1161"/>
                  <a:gd name="T6" fmla="*/ 31 w 31"/>
                  <a:gd name="T7" fmla="*/ 1158 h 1161"/>
                  <a:gd name="T8" fmla="*/ 0 w 31"/>
                  <a:gd name="T9" fmla="*/ 927 h 1161"/>
                  <a:gd name="T10" fmla="*/ 31 w 31"/>
                  <a:gd name="T11" fmla="*/ 927 h 1161"/>
                  <a:gd name="T12" fmla="*/ 0 w 31"/>
                  <a:gd name="T13" fmla="*/ 696 h 1161"/>
                  <a:gd name="T14" fmla="*/ 31 w 31"/>
                  <a:gd name="T15" fmla="*/ 696 h 1161"/>
                  <a:gd name="T16" fmla="*/ 0 w 31"/>
                  <a:gd name="T17" fmla="*/ 465 h 1161"/>
                  <a:gd name="T18" fmla="*/ 31 w 31"/>
                  <a:gd name="T19" fmla="*/ 465 h 1161"/>
                  <a:gd name="T20" fmla="*/ 0 w 31"/>
                  <a:gd name="T21" fmla="*/ 234 h 1161"/>
                  <a:gd name="T22" fmla="*/ 31 w 31"/>
                  <a:gd name="T23" fmla="*/ 234 h 1161"/>
                  <a:gd name="T24" fmla="*/ 0 w 31"/>
                  <a:gd name="T25" fmla="*/ 3 h 1161"/>
                  <a:gd name="T26" fmla="*/ 31 w 31"/>
                  <a:gd name="T27" fmla="*/ 3 h 1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1" h="1161">
                    <a:moveTo>
                      <a:pt x="0" y="1161"/>
                    </a:moveTo>
                    <a:lnTo>
                      <a:pt x="0" y="0"/>
                    </a:lnTo>
                    <a:moveTo>
                      <a:pt x="0" y="1158"/>
                    </a:moveTo>
                    <a:lnTo>
                      <a:pt x="31" y="1158"/>
                    </a:lnTo>
                    <a:moveTo>
                      <a:pt x="0" y="927"/>
                    </a:moveTo>
                    <a:lnTo>
                      <a:pt x="31" y="927"/>
                    </a:lnTo>
                    <a:moveTo>
                      <a:pt x="0" y="696"/>
                    </a:moveTo>
                    <a:lnTo>
                      <a:pt x="31" y="696"/>
                    </a:lnTo>
                    <a:moveTo>
                      <a:pt x="0" y="465"/>
                    </a:moveTo>
                    <a:lnTo>
                      <a:pt x="31" y="465"/>
                    </a:lnTo>
                    <a:moveTo>
                      <a:pt x="0" y="234"/>
                    </a:moveTo>
                    <a:lnTo>
                      <a:pt x="31" y="234"/>
                    </a:lnTo>
                    <a:moveTo>
                      <a:pt x="0" y="3"/>
                    </a:moveTo>
                    <a:lnTo>
                      <a:pt x="31" y="3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8030" y="1429"/>
                <a:ext cx="133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>
                <a:off x="8030" y="1491"/>
                <a:ext cx="133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flipH="1">
                <a:off x="8093" y="1429"/>
                <a:ext cx="2" cy="6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Rectangle 471"/>
              <p:cNvSpPr>
                <a:spLocks noChangeArrowheads="1"/>
              </p:cNvSpPr>
              <p:nvPr/>
            </p:nvSpPr>
            <p:spPr bwMode="auto">
              <a:xfrm>
                <a:off x="7226" y="1363"/>
                <a:ext cx="253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</a:t>
                </a:r>
                <a:r>
                  <a:rPr kumimoji="0" lang="en-US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en-US" altLang="zh-CN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" name="Rectangle 471"/>
              <p:cNvSpPr>
                <a:spLocks noChangeArrowheads="1"/>
              </p:cNvSpPr>
              <p:nvPr/>
            </p:nvSpPr>
            <p:spPr bwMode="auto">
              <a:xfrm>
                <a:off x="7226" y="1716"/>
                <a:ext cx="253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</a:t>
                </a:r>
                <a:r>
                  <a:rPr kumimoji="0" lang="en-US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en-US" altLang="zh-CN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" name="Rectangle 471"/>
              <p:cNvSpPr>
                <a:spLocks noChangeArrowheads="1"/>
              </p:cNvSpPr>
              <p:nvPr/>
            </p:nvSpPr>
            <p:spPr bwMode="auto">
              <a:xfrm>
                <a:off x="7227" y="2052"/>
                <a:ext cx="253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</a:t>
                </a:r>
                <a:r>
                  <a:rPr kumimoji="0" lang="en-US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en-US" altLang="zh-CN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" name="Rectangle 471"/>
              <p:cNvSpPr>
                <a:spLocks noChangeArrowheads="1"/>
              </p:cNvSpPr>
              <p:nvPr/>
            </p:nvSpPr>
            <p:spPr bwMode="auto">
              <a:xfrm>
                <a:off x="7229" y="2397"/>
                <a:ext cx="253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0.8</a:t>
                </a:r>
                <a:endParaRPr kumimoji="0" lang="en-US" altLang="zh-CN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" name="Rectangle 471"/>
              <p:cNvSpPr>
                <a:spLocks noChangeArrowheads="1"/>
              </p:cNvSpPr>
              <p:nvPr/>
            </p:nvSpPr>
            <p:spPr bwMode="auto">
              <a:xfrm>
                <a:off x="7229" y="2740"/>
                <a:ext cx="253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</a:t>
                </a:r>
                <a:endParaRPr kumimoji="0" lang="en-US" altLang="zh-CN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96" name="组合 95"/>
              <p:cNvGrpSpPr/>
              <p:nvPr/>
            </p:nvGrpSpPr>
            <p:grpSpPr>
              <a:xfrm rot="0">
                <a:off x="7673" y="682"/>
                <a:ext cx="1121" cy="483"/>
                <a:chOff x="2583" y="1965"/>
                <a:chExt cx="1121" cy="483"/>
              </a:xfrm>
            </p:grpSpPr>
            <p:sp>
              <p:nvSpPr>
                <p:cNvPr id="41" name="Rectangle 262"/>
                <p:cNvSpPr>
                  <a:spLocks noChangeArrowheads="1"/>
                </p:cNvSpPr>
                <p:nvPr/>
              </p:nvSpPr>
              <p:spPr bwMode="auto">
                <a:xfrm>
                  <a:off x="2583" y="2065"/>
                  <a:ext cx="180" cy="12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" name="Rectangle 268"/>
                <p:cNvSpPr>
                  <a:spLocks noChangeArrowheads="1"/>
                </p:cNvSpPr>
                <p:nvPr/>
              </p:nvSpPr>
              <p:spPr bwMode="auto">
                <a:xfrm>
                  <a:off x="2583" y="2224"/>
                  <a:ext cx="188" cy="120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8" name="Text Box 159"/>
                <p:cNvSpPr txBox="1">
                  <a:spLocks noChangeArrowheads="1"/>
                </p:cNvSpPr>
                <p:nvPr/>
              </p:nvSpPr>
              <p:spPr bwMode="auto">
                <a:xfrm>
                  <a:off x="2700" y="1965"/>
                  <a:ext cx="1004" cy="4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>
                  <a:noAutofit/>
                </a:bodyPr>
                <a:lstStyle>
                  <a:defPPr>
                    <a:defRPr lang="en-US"/>
                  </a:defPPr>
                  <a:lvl1pPr marL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1pPr>
                  <a:lvl2pPr marL="457200" lvl="1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2pPr>
                  <a:lvl3pPr marL="914400" lvl="2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3pPr>
                  <a:lvl4pPr marL="1371600" lvl="3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4pPr>
                  <a:lvl5pPr marL="1828800" lvl="4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5pPr>
                  <a:lvl6pPr marL="2286000" lvl="5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6pPr>
                  <a:lvl7pPr marL="2743200" lvl="6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7pPr>
                  <a:lvl8pPr marL="3200400" lvl="7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8pPr>
                  <a:lvl9pPr marL="3657600" lvl="8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  <a:defRPr sz="800" b="0" i="0" u="non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700" b="0" dirty="0"/>
                    <a:t>Cre</a:t>
                  </a:r>
                  <a:r>
                    <a:rPr lang="en-US" altLang="en-US" sz="700" b="0" baseline="30000" dirty="0"/>
                    <a:t>-         </a:t>
                  </a:r>
                  <a:r>
                    <a:rPr lang="en-US" altLang="en-US" sz="700" b="0" i="1" dirty="0"/>
                    <a:t>Axin1 </a:t>
                  </a:r>
                  <a:r>
                    <a:rPr lang="en-US" altLang="en-US" sz="700" b="0" dirty="0"/>
                    <a:t>cKO</a:t>
                  </a:r>
                  <a:endParaRPr lang="en-US" altLang="en-US" sz="700" b="0" baseline="30000" dirty="0"/>
                </a:p>
              </p:txBody>
            </p:sp>
          </p:grpSp>
          <p:sp>
            <p:nvSpPr>
              <p:cNvPr id="107" name="Text Box 12"/>
              <p:cNvSpPr txBox="1">
                <a:spLocks noChangeArrowheads="1"/>
              </p:cNvSpPr>
              <p:nvPr/>
            </p:nvSpPr>
            <p:spPr bwMode="auto">
              <a:xfrm>
                <a:off x="7134" y="682"/>
                <a:ext cx="443" cy="38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en-US" sz="1000" b="1" i="0" dirty="0"/>
                  <a:t>E</a:t>
                </a:r>
                <a:endParaRPr lang="en-US" altLang="en-US" sz="1000" b="1" i="0" dirty="0"/>
              </a:p>
            </p:txBody>
          </p:sp>
        </p:grpSp>
      </p:grpSp>
      <p:sp>
        <p:nvSpPr>
          <p:cNvPr id="3" name="Text Box 159"/>
          <p:cNvSpPr txBox="1">
            <a:spLocks noChangeArrowheads="1"/>
          </p:cNvSpPr>
          <p:nvPr/>
        </p:nvSpPr>
        <p:spPr bwMode="auto">
          <a:xfrm>
            <a:off x="2914015" y="433070"/>
            <a:ext cx="63246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>
            <a:defPPr>
              <a:defRPr lang="en-US"/>
            </a:defPPr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lvl="5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lvl="6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lvl="7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lvl="8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700" b="0" dirty="0"/>
              <a:t>Cre</a:t>
            </a:r>
            <a:r>
              <a:rPr lang="en-US" altLang="en-US" sz="700" b="0" baseline="30000" dirty="0"/>
              <a:t>-       </a:t>
            </a:r>
            <a:r>
              <a:rPr lang="en-US" altLang="en-US" sz="700" b="0" i="1" dirty="0"/>
              <a:t>Axin1 </a:t>
            </a:r>
            <a:r>
              <a:rPr lang="en-US" altLang="en-US" sz="700" b="0" dirty="0"/>
              <a:t>cKO</a:t>
            </a:r>
            <a:endParaRPr lang="en-US" altLang="en-US" sz="700" b="0" baseline="30000" dirty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MTEyYmY5ZjAwMTJhYjkzYmJlYWMzMmU2MDEwY2U1YjMifQ=="/>
  <p:tag name="KSO_WPP_MARK_KEY" val="7028b504-d9a7-4168-a6e2-af5e21ac15c2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1343</Words>
  <Application>WPS 演示</Application>
  <PresentationFormat>全屏显示(4:3)</PresentationFormat>
  <Paragraphs>210</Paragraphs>
  <Slides>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等线</vt:lpstr>
      <vt:lpstr>Malgun Gothic</vt:lpstr>
      <vt:lpstr>Verdana</vt:lpstr>
      <vt:lpstr>Times New Roman</vt:lpstr>
      <vt:lpstr>微软雅黑</vt:lpstr>
      <vt:lpstr>Arial Unicode MS</vt:lpstr>
      <vt:lpstr>Default Design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RONG</dc:creator>
  <cp:lastModifiedBy>Yi</cp:lastModifiedBy>
  <cp:revision>140</cp:revision>
  <dcterms:created xsi:type="dcterms:W3CDTF">2019-08-20T22:50:00Z</dcterms:created>
  <dcterms:modified xsi:type="dcterms:W3CDTF">2022-11-03T05:54:52Z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2052-11.1.0.12598</vt:lpwstr>
  </property>
  <property fmtid="{D5CDD505-2E9C-101B-9397-08002B2CF9AE}" pid="3" name="ICV">
    <vt:lpwstr>CD1A6A2675C44BA1A51E90A61D1EF5E1</vt:lpwstr>
  </property>
</Properties>
</file>